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52" r:id="rId1"/>
  </p:sldMasterIdLst>
  <p:notesMasterIdLst>
    <p:notesMasterId r:id="rId52"/>
  </p:notesMasterIdLst>
  <p:handoutMasterIdLst>
    <p:handoutMasterId r:id="rId53"/>
  </p:handoutMasterIdLst>
  <p:sldIdLst>
    <p:sldId id="1174" r:id="rId2"/>
    <p:sldId id="360" r:id="rId3"/>
    <p:sldId id="1188" r:id="rId4"/>
    <p:sldId id="1210" r:id="rId5"/>
    <p:sldId id="1172" r:id="rId6"/>
    <p:sldId id="1274" r:id="rId7"/>
    <p:sldId id="1213" r:id="rId8"/>
    <p:sldId id="1286" r:id="rId9"/>
    <p:sldId id="1282" r:id="rId10"/>
    <p:sldId id="1224" r:id="rId11"/>
    <p:sldId id="1178" r:id="rId12"/>
    <p:sldId id="1223" r:id="rId13"/>
    <p:sldId id="1206" r:id="rId14"/>
    <p:sldId id="351" r:id="rId15"/>
    <p:sldId id="1222" r:id="rId16"/>
    <p:sldId id="1278" r:id="rId17"/>
    <p:sldId id="1287" r:id="rId18"/>
    <p:sldId id="1214" r:id="rId19"/>
    <p:sldId id="1215" r:id="rId20"/>
    <p:sldId id="1273" r:id="rId21"/>
    <p:sldId id="364" r:id="rId22"/>
    <p:sldId id="1289" r:id="rId23"/>
    <p:sldId id="396" r:id="rId24"/>
    <p:sldId id="1275" r:id="rId25"/>
    <p:sldId id="270" r:id="rId26"/>
    <p:sldId id="274" r:id="rId27"/>
    <p:sldId id="276" r:id="rId28"/>
    <p:sldId id="280" r:id="rId29"/>
    <p:sldId id="282" r:id="rId30"/>
    <p:sldId id="286" r:id="rId31"/>
    <p:sldId id="290" r:id="rId32"/>
    <p:sldId id="294" r:id="rId33"/>
    <p:sldId id="391" r:id="rId34"/>
    <p:sldId id="1227" r:id="rId35"/>
    <p:sldId id="1271" r:id="rId36"/>
    <p:sldId id="1272" r:id="rId37"/>
    <p:sldId id="1280" r:id="rId38"/>
    <p:sldId id="411" r:id="rId39"/>
    <p:sldId id="1279" r:id="rId40"/>
    <p:sldId id="1281" r:id="rId41"/>
    <p:sldId id="402" r:id="rId42"/>
    <p:sldId id="1191" r:id="rId43"/>
    <p:sldId id="398" r:id="rId44"/>
    <p:sldId id="399" r:id="rId45"/>
    <p:sldId id="1170" r:id="rId46"/>
    <p:sldId id="400" r:id="rId47"/>
    <p:sldId id="401" r:id="rId48"/>
    <p:sldId id="1216" r:id="rId49"/>
    <p:sldId id="1217" r:id="rId50"/>
    <p:sldId id="1290" r:id="rId51"/>
  </p:sldIdLst>
  <p:sldSz cx="12192000" cy="6858000"/>
  <p:notesSz cx="6858000" cy="12057063"/>
  <p:defaultTextStyle>
    <a:defPPr>
      <a:defRPr lang="en-US"/>
    </a:defPPr>
    <a:lvl1pPr algn="l" rtl="0" eaLnBrk="0" fontAlgn="base" hangingPunct="0">
      <a:spcBef>
        <a:spcPct val="0"/>
      </a:spcBef>
      <a:spcAft>
        <a:spcPct val="0"/>
      </a:spcAft>
      <a:defRPr sz="20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0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0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0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0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tai Suez, PhD" initials="ISP" lastIdx="1" clrIdx="0">
    <p:extLst>
      <p:ext uri="{19B8F6BF-5375-455C-9EA6-DF929625EA0E}">
        <p15:presenceInfo xmlns:p15="http://schemas.microsoft.com/office/powerpoint/2012/main" userId="S::i.suez@silfabsolar.com::ad6454c6-0b72-4667-85fb-8727461dffd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3B34"/>
    <a:srgbClr val="0091AC"/>
    <a:srgbClr val="008EAA"/>
    <a:srgbClr val="849D04"/>
    <a:srgbClr val="B0008E"/>
    <a:srgbClr val="97DFFF"/>
    <a:srgbClr val="ABDDEF"/>
    <a:srgbClr val="909090"/>
    <a:srgbClr val="B3E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8" d="100"/>
          <a:sy n="158" d="100"/>
        </p:scale>
        <p:origin x="296" y="96"/>
      </p:cViewPr>
      <p:guideLst>
        <p:guide orient="horz" pos="2160"/>
        <p:guide pos="3840"/>
      </p:guideLst>
    </p:cSldViewPr>
  </p:slideViewPr>
  <p:outlineViewPr>
    <p:cViewPr>
      <p:scale>
        <a:sx n="33" d="100"/>
        <a:sy n="33" d="100"/>
      </p:scale>
      <p:origin x="0" y="0"/>
    </p:cViewPr>
    <p:sldLst>
      <p:sld r:id="rId1" collapse="1"/>
      <p:sld r:id="rId2" collapse="1"/>
    </p:sldLst>
  </p:outlineViewPr>
  <p:notesTextViewPr>
    <p:cViewPr>
      <p:scale>
        <a:sx n="3" d="2"/>
        <a:sy n="3" d="2"/>
      </p:scale>
      <p:origin x="0" y="0"/>
    </p:cViewPr>
  </p:notesTextViewPr>
  <p:sorterViewPr>
    <p:cViewPr varScale="1">
      <p:scale>
        <a:sx n="1" d="1"/>
        <a:sy n="1" d="1"/>
      </p:scale>
      <p:origin x="0" y="-8963"/>
    </p:cViewPr>
  </p:sorterViewPr>
  <p:notesViewPr>
    <p:cSldViewPr snapToGrid="0">
      <p:cViewPr varScale="1">
        <p:scale>
          <a:sx n="126" d="100"/>
          <a:sy n="126" d="100"/>
        </p:scale>
        <p:origin x="4844" y="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_rels/viewProps.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slide" Target="slides/slide2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E5F9618-6787-4001-8193-A0E7C3ECC99C}"/>
              </a:ext>
            </a:extLst>
          </p:cNvPr>
          <p:cNvSpPr>
            <a:spLocks noGrp="1"/>
          </p:cNvSpPr>
          <p:nvPr>
            <p:ph type="hdr" sz="quarter"/>
          </p:nvPr>
        </p:nvSpPr>
        <p:spPr>
          <a:xfrm>
            <a:off x="0" y="0"/>
            <a:ext cx="2971800" cy="602853"/>
          </a:xfrm>
          <a:prstGeom prst="rect">
            <a:avLst/>
          </a:prstGeom>
        </p:spPr>
        <p:txBody>
          <a:bodyPr vert="horz" lIns="96661" tIns="48331" rIns="96661" bIns="48331" rtlCol="0"/>
          <a:lstStyle>
            <a:lvl1pPr algn="l" eaLnBrk="1" hangingPunct="1">
              <a:defRPr sz="1300">
                <a:latin typeface="Arial"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CEDA56FC-B556-4697-B4C2-30F3F687F5E2}"/>
              </a:ext>
            </a:extLst>
          </p:cNvPr>
          <p:cNvSpPr>
            <a:spLocks noGrp="1"/>
          </p:cNvSpPr>
          <p:nvPr>
            <p:ph type="dt" sz="quarter" idx="1"/>
          </p:nvPr>
        </p:nvSpPr>
        <p:spPr>
          <a:xfrm>
            <a:off x="3884613" y="0"/>
            <a:ext cx="2971800" cy="602853"/>
          </a:xfrm>
          <a:prstGeom prst="rect">
            <a:avLst/>
          </a:prstGeom>
        </p:spPr>
        <p:txBody>
          <a:bodyPr vert="horz" wrap="square" lIns="96661" tIns="48331" rIns="96661" bIns="48331" numCol="1" anchor="t" anchorCtr="0" compatLnSpc="1">
            <a:prstTxWarp prst="textNoShape">
              <a:avLst/>
            </a:prstTxWarp>
          </a:bodyPr>
          <a:lstStyle>
            <a:lvl1pPr algn="r" eaLnBrk="1" hangingPunct="1">
              <a:defRPr sz="1300"/>
            </a:lvl1pPr>
          </a:lstStyle>
          <a:p>
            <a:pPr>
              <a:defRPr/>
            </a:pPr>
            <a:fld id="{7D78E9D1-0F37-40A9-B0DF-D9F07B9BEFBF}" type="datetimeFigureOut">
              <a:rPr lang="en-US" altLang="en-US"/>
              <a:pPr>
                <a:defRPr/>
              </a:pPr>
              <a:t>5/11/2025</a:t>
            </a:fld>
            <a:endParaRPr lang="en-US" altLang="en-US"/>
          </a:p>
        </p:txBody>
      </p:sp>
      <p:sp>
        <p:nvSpPr>
          <p:cNvPr id="4" name="Footer Placeholder 3">
            <a:extLst>
              <a:ext uri="{FF2B5EF4-FFF2-40B4-BE49-F238E27FC236}">
                <a16:creationId xmlns:a16="http://schemas.microsoft.com/office/drawing/2014/main" id="{4BBEF689-280E-4DF6-9E31-90A761D42809}"/>
              </a:ext>
            </a:extLst>
          </p:cNvPr>
          <p:cNvSpPr>
            <a:spLocks noGrp="1"/>
          </p:cNvSpPr>
          <p:nvPr>
            <p:ph type="ftr" sz="quarter" idx="2"/>
          </p:nvPr>
        </p:nvSpPr>
        <p:spPr>
          <a:xfrm>
            <a:off x="0" y="11452118"/>
            <a:ext cx="2971800" cy="602853"/>
          </a:xfrm>
          <a:prstGeom prst="rect">
            <a:avLst/>
          </a:prstGeom>
        </p:spPr>
        <p:txBody>
          <a:bodyPr vert="horz" lIns="96661" tIns="48331" rIns="96661" bIns="48331" rtlCol="0" anchor="b"/>
          <a:lstStyle>
            <a:lvl1pPr algn="l" eaLnBrk="1" hangingPunct="1">
              <a:defRPr sz="1300">
                <a:latin typeface="Arial" charset="0"/>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D7AB14E6-9910-43C7-B23F-60BC1E12213A}"/>
              </a:ext>
            </a:extLst>
          </p:cNvPr>
          <p:cNvSpPr>
            <a:spLocks noGrp="1"/>
          </p:cNvSpPr>
          <p:nvPr>
            <p:ph type="sldNum" sz="quarter" idx="3"/>
          </p:nvPr>
        </p:nvSpPr>
        <p:spPr>
          <a:xfrm>
            <a:off x="3884613" y="11452118"/>
            <a:ext cx="2971800" cy="602853"/>
          </a:xfrm>
          <a:prstGeom prst="rect">
            <a:avLst/>
          </a:prstGeom>
        </p:spPr>
        <p:txBody>
          <a:bodyPr vert="horz" wrap="square" lIns="96661" tIns="48331" rIns="96661" bIns="48331" numCol="1" anchor="b" anchorCtr="0" compatLnSpc="1">
            <a:prstTxWarp prst="textNoShape">
              <a:avLst/>
            </a:prstTxWarp>
          </a:bodyPr>
          <a:lstStyle>
            <a:lvl1pPr algn="r" eaLnBrk="1" hangingPunct="1">
              <a:defRPr sz="1300"/>
            </a:lvl1pPr>
          </a:lstStyle>
          <a:p>
            <a:pPr>
              <a:defRPr/>
            </a:pPr>
            <a:fld id="{7CAC64E3-97A4-4025-B463-EAA7229D68BB}" type="slidenum">
              <a:rPr lang="en-US" altLang="en-US"/>
              <a:pPr>
                <a:defRPr/>
              </a:pPr>
              <a:t>‹#›</a:t>
            </a:fld>
            <a:endParaRPr lang="en-US" altLang="en-US"/>
          </a:p>
        </p:txBody>
      </p:sp>
    </p:spTree>
    <p:extLst>
      <p:ext uri="{BB962C8B-B14F-4D97-AF65-F5344CB8AC3E}">
        <p14:creationId xmlns:p14="http://schemas.microsoft.com/office/powerpoint/2010/main" val="77114400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2914" name="Rectangle 2">
            <a:extLst>
              <a:ext uri="{FF2B5EF4-FFF2-40B4-BE49-F238E27FC236}">
                <a16:creationId xmlns:a16="http://schemas.microsoft.com/office/drawing/2014/main" id="{54EBB226-2CB4-489D-BB16-0A3D86F1C88D}"/>
              </a:ext>
            </a:extLst>
          </p:cNvPr>
          <p:cNvSpPr>
            <a:spLocks noGrp="1" noChangeArrowheads="1"/>
          </p:cNvSpPr>
          <p:nvPr>
            <p:ph type="hdr" sz="quarter"/>
          </p:nvPr>
        </p:nvSpPr>
        <p:spPr bwMode="auto">
          <a:xfrm>
            <a:off x="0" y="0"/>
            <a:ext cx="2971800" cy="602853"/>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eaLnBrk="1" hangingPunct="1">
              <a:defRPr sz="1300">
                <a:latin typeface="Arial" pitchFamily="-105" charset="0"/>
                <a:ea typeface="+mn-ea"/>
                <a:cs typeface="+mn-cs"/>
              </a:defRPr>
            </a:lvl1pPr>
          </a:lstStyle>
          <a:p>
            <a:pPr>
              <a:defRPr/>
            </a:pPr>
            <a:endParaRPr lang="en-US"/>
          </a:p>
        </p:txBody>
      </p:sp>
      <p:sp>
        <p:nvSpPr>
          <p:cNvPr id="422915" name="Rectangle 3">
            <a:extLst>
              <a:ext uri="{FF2B5EF4-FFF2-40B4-BE49-F238E27FC236}">
                <a16:creationId xmlns:a16="http://schemas.microsoft.com/office/drawing/2014/main" id="{CD4779A8-1BC4-4BA2-A450-65843598B9B9}"/>
              </a:ext>
            </a:extLst>
          </p:cNvPr>
          <p:cNvSpPr>
            <a:spLocks noGrp="1" noChangeArrowheads="1"/>
          </p:cNvSpPr>
          <p:nvPr>
            <p:ph type="dt" idx="1"/>
          </p:nvPr>
        </p:nvSpPr>
        <p:spPr bwMode="auto">
          <a:xfrm>
            <a:off x="3884613" y="0"/>
            <a:ext cx="2971800" cy="602853"/>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eaLnBrk="1" hangingPunct="1">
              <a:defRPr sz="1300">
                <a:latin typeface="Arial" pitchFamily="-105" charset="0"/>
                <a:ea typeface="+mn-ea"/>
                <a:cs typeface="+mn-cs"/>
              </a:defRPr>
            </a:lvl1pPr>
          </a:lstStyle>
          <a:p>
            <a:pPr>
              <a:defRPr/>
            </a:pPr>
            <a:endParaRPr lang="en-US"/>
          </a:p>
        </p:txBody>
      </p:sp>
      <p:sp>
        <p:nvSpPr>
          <p:cNvPr id="3076" name="Rectangle 4">
            <a:extLst>
              <a:ext uri="{FF2B5EF4-FFF2-40B4-BE49-F238E27FC236}">
                <a16:creationId xmlns:a16="http://schemas.microsoft.com/office/drawing/2014/main" id="{E34D743E-350A-4207-893A-8C3BB64B5EB6}"/>
              </a:ext>
            </a:extLst>
          </p:cNvPr>
          <p:cNvSpPr>
            <a:spLocks noGrp="1" noRot="1" noChangeAspect="1" noChangeArrowheads="1" noTextEdit="1"/>
          </p:cNvSpPr>
          <p:nvPr>
            <p:ph type="sldImg" idx="2"/>
          </p:nvPr>
        </p:nvSpPr>
        <p:spPr bwMode="auto">
          <a:xfrm>
            <a:off x="-588963" y="904875"/>
            <a:ext cx="8035926" cy="4521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2917" name="Rectangle 5">
            <a:extLst>
              <a:ext uri="{FF2B5EF4-FFF2-40B4-BE49-F238E27FC236}">
                <a16:creationId xmlns:a16="http://schemas.microsoft.com/office/drawing/2014/main" id="{E161221C-9453-4D48-887D-69E5DCE1FB22}"/>
              </a:ext>
            </a:extLst>
          </p:cNvPr>
          <p:cNvSpPr>
            <a:spLocks noGrp="1" noChangeArrowheads="1"/>
          </p:cNvSpPr>
          <p:nvPr>
            <p:ph type="body" sz="quarter" idx="3"/>
          </p:nvPr>
        </p:nvSpPr>
        <p:spPr bwMode="auto">
          <a:xfrm>
            <a:off x="685800" y="5727105"/>
            <a:ext cx="5486400" cy="5425678"/>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22918" name="Rectangle 6">
            <a:extLst>
              <a:ext uri="{FF2B5EF4-FFF2-40B4-BE49-F238E27FC236}">
                <a16:creationId xmlns:a16="http://schemas.microsoft.com/office/drawing/2014/main" id="{3D1D3417-F114-4C80-ABC8-8A9B68F7F96F}"/>
              </a:ext>
            </a:extLst>
          </p:cNvPr>
          <p:cNvSpPr>
            <a:spLocks noGrp="1" noChangeArrowheads="1"/>
          </p:cNvSpPr>
          <p:nvPr>
            <p:ph type="ftr" sz="quarter" idx="4"/>
          </p:nvPr>
        </p:nvSpPr>
        <p:spPr bwMode="auto">
          <a:xfrm>
            <a:off x="0" y="11452118"/>
            <a:ext cx="2971800" cy="602853"/>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eaLnBrk="1" hangingPunct="1">
              <a:defRPr sz="1300">
                <a:latin typeface="Arial" pitchFamily="-105" charset="0"/>
                <a:ea typeface="+mn-ea"/>
                <a:cs typeface="+mn-cs"/>
              </a:defRPr>
            </a:lvl1pPr>
          </a:lstStyle>
          <a:p>
            <a:pPr>
              <a:defRPr/>
            </a:pPr>
            <a:endParaRPr lang="en-US"/>
          </a:p>
        </p:txBody>
      </p:sp>
      <p:sp>
        <p:nvSpPr>
          <p:cNvPr id="422919" name="Rectangle 7">
            <a:extLst>
              <a:ext uri="{FF2B5EF4-FFF2-40B4-BE49-F238E27FC236}">
                <a16:creationId xmlns:a16="http://schemas.microsoft.com/office/drawing/2014/main" id="{B1E613DB-990A-4841-927A-E009334EB2C8}"/>
              </a:ext>
            </a:extLst>
          </p:cNvPr>
          <p:cNvSpPr>
            <a:spLocks noGrp="1" noChangeArrowheads="1"/>
          </p:cNvSpPr>
          <p:nvPr>
            <p:ph type="sldNum" sz="quarter" idx="5"/>
          </p:nvPr>
        </p:nvSpPr>
        <p:spPr bwMode="auto">
          <a:xfrm>
            <a:off x="3884613" y="11452118"/>
            <a:ext cx="2971800" cy="602853"/>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eaLnBrk="1" hangingPunct="1">
              <a:defRPr sz="1300"/>
            </a:lvl1pPr>
          </a:lstStyle>
          <a:p>
            <a:pPr>
              <a:defRPr/>
            </a:pPr>
            <a:fld id="{CC061C8B-AB7D-4B01-94CA-4766A374C851}" type="slidenum">
              <a:rPr lang="en-US" altLang="en-US"/>
              <a:pPr>
                <a:defRPr/>
              </a:pPr>
              <a:t>‹#›</a:t>
            </a:fld>
            <a:endParaRPr lang="en-US" altLang="en-US"/>
          </a:p>
        </p:txBody>
      </p:sp>
    </p:spTree>
    <p:extLst>
      <p:ext uri="{BB962C8B-B14F-4D97-AF65-F5344CB8AC3E}">
        <p14:creationId xmlns:p14="http://schemas.microsoft.com/office/powerpoint/2010/main" val="270604892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05" charset="0"/>
        <a:ea typeface="MS PGothic" panose="020B0600070205080204"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Arial" pitchFamily="-105" charset="0"/>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Arial" pitchFamily="-105" charset="0"/>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Arial" pitchFamily="-105" charset="0"/>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Arial" pitchFamily="-105" charset="0"/>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3798"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name is David Pham CEO of EEI here to present Terra Pave</a:t>
            </a:r>
          </a:p>
        </p:txBody>
      </p:sp>
      <p:sp>
        <p:nvSpPr>
          <p:cNvPr id="4" name="Slide Number Placeholder 3"/>
          <p:cNvSpPr>
            <a:spLocks noGrp="1"/>
          </p:cNvSpPr>
          <p:nvPr>
            <p:ph type="sldNum" sz="quarter" idx="5"/>
          </p:nvPr>
        </p:nvSpPr>
        <p:spPr/>
        <p:txBody>
          <a:bodyPr/>
          <a:lstStyle/>
          <a:p>
            <a:pPr>
              <a:defRPr/>
            </a:pPr>
            <a:fld id="{CC061C8B-AB7D-4B01-94CA-4766A374C851}" type="slidenum">
              <a:rPr lang="en-US" altLang="en-US" smtClean="0"/>
              <a:pPr>
                <a:defRPr/>
              </a:pPr>
              <a:t>0</a:t>
            </a:fld>
            <a:endParaRPr lang="en-US" altLang="en-US"/>
          </a:p>
        </p:txBody>
      </p:sp>
    </p:spTree>
    <p:extLst>
      <p:ext uri="{BB962C8B-B14F-4D97-AF65-F5344CB8AC3E}">
        <p14:creationId xmlns:p14="http://schemas.microsoft.com/office/powerpoint/2010/main" val="36035858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p24:notes"/>
          <p:cNvSpPr txBox="1">
            <a:spLocks noGrp="1"/>
          </p:cNvSpPr>
          <p:nvPr>
            <p:ph type="body" idx="1"/>
          </p:nvPr>
        </p:nvSpPr>
        <p:spPr>
          <a:xfrm>
            <a:off x="731520" y="4560570"/>
            <a:ext cx="5852160" cy="432054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360"/>
              </a:spcBef>
              <a:spcAft>
                <a:spcPts val="0"/>
              </a:spcAft>
              <a:buSzPts val="1400"/>
              <a:buNone/>
            </a:pPr>
            <a:r>
              <a:rPr lang="en-US" dirty="0"/>
              <a:t>Texas Department of Transportation largest in the USA.  One of the largest in the world.</a:t>
            </a:r>
            <a:endParaRPr dirty="0"/>
          </a:p>
        </p:txBody>
      </p:sp>
      <p:sp>
        <p:nvSpPr>
          <p:cNvPr id="564" name="Google Shape;564;p24: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Road maintenance and preservation, City of Austin, TEXAS – fast, durable extend the life of the road 2-3x.</a:t>
            </a:r>
          </a:p>
        </p:txBody>
      </p:sp>
      <p:sp>
        <p:nvSpPr>
          <p:cNvPr id="4" name="Slide Number Placeholder 3"/>
          <p:cNvSpPr>
            <a:spLocks noGrp="1"/>
          </p:cNvSpPr>
          <p:nvPr>
            <p:ph type="sldNum" sz="quarter" idx="5"/>
          </p:nvPr>
        </p:nvSpPr>
        <p:spPr/>
        <p:txBody>
          <a:bodyPr/>
          <a:lstStyle/>
          <a:p>
            <a:pPr>
              <a:defRPr/>
            </a:pPr>
            <a:fld id="{CC061C8B-AB7D-4B01-94CA-4766A374C851}" type="slidenum">
              <a:rPr lang="en-US" altLang="en-US" smtClean="0"/>
              <a:pPr>
                <a:defRPr/>
              </a:pPr>
              <a:t>18</a:t>
            </a:fld>
            <a:endParaRPr lang="en-US" altLang="en-US"/>
          </a:p>
        </p:txBody>
      </p:sp>
    </p:spTree>
    <p:extLst>
      <p:ext uri="{BB962C8B-B14F-4D97-AF65-F5344CB8AC3E}">
        <p14:creationId xmlns:p14="http://schemas.microsoft.com/office/powerpoint/2010/main" val="840316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This video in Calhoun County, TEXAS – show the easy application of TERRA FOG</a:t>
            </a:r>
          </a:p>
          <a:p>
            <a:endParaRPr lang="en-US" dirty="0"/>
          </a:p>
        </p:txBody>
      </p:sp>
      <p:sp>
        <p:nvSpPr>
          <p:cNvPr id="4" name="Slide Number Placeholder 3"/>
          <p:cNvSpPr>
            <a:spLocks noGrp="1"/>
          </p:cNvSpPr>
          <p:nvPr>
            <p:ph type="sldNum" sz="quarter" idx="5"/>
          </p:nvPr>
        </p:nvSpPr>
        <p:spPr/>
        <p:txBody>
          <a:bodyPr/>
          <a:lstStyle/>
          <a:p>
            <a:pPr>
              <a:defRPr/>
            </a:pPr>
            <a:fld id="{CC061C8B-AB7D-4B01-94CA-4766A374C851}" type="slidenum">
              <a:rPr lang="en-US" altLang="en-US" smtClean="0"/>
              <a:pPr>
                <a:defRPr/>
              </a:pPr>
              <a:t>19</a:t>
            </a:fld>
            <a:endParaRPr lang="en-US" altLang="en-US"/>
          </a:p>
        </p:txBody>
      </p:sp>
    </p:spTree>
    <p:extLst>
      <p:ext uri="{BB962C8B-B14F-4D97-AF65-F5344CB8AC3E}">
        <p14:creationId xmlns:p14="http://schemas.microsoft.com/office/powerpoint/2010/main" val="36549945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TP is ship in 55 gal drum or 275 gal tote Made in Texas</a:t>
            </a:r>
          </a:p>
        </p:txBody>
      </p:sp>
      <p:sp>
        <p:nvSpPr>
          <p:cNvPr id="4" name="Slide Number Placeholder 3"/>
          <p:cNvSpPr>
            <a:spLocks noGrp="1"/>
          </p:cNvSpPr>
          <p:nvPr>
            <p:ph type="sldNum" sz="quarter" idx="5"/>
          </p:nvPr>
        </p:nvSpPr>
        <p:spPr/>
        <p:txBody>
          <a:bodyPr/>
          <a:lstStyle/>
          <a:p>
            <a:pPr>
              <a:defRPr/>
            </a:pPr>
            <a:fld id="{CC061C8B-AB7D-4B01-94CA-4766A374C851}" type="slidenum">
              <a:rPr lang="en-US" altLang="en-US" smtClean="0"/>
              <a:pPr>
                <a:defRPr/>
              </a:pPr>
              <a:t>20</a:t>
            </a:fld>
            <a:endParaRPr lang="en-US" altLang="en-US"/>
          </a:p>
        </p:txBody>
      </p:sp>
    </p:spTree>
    <p:extLst>
      <p:ext uri="{BB962C8B-B14F-4D97-AF65-F5344CB8AC3E}">
        <p14:creationId xmlns:p14="http://schemas.microsoft.com/office/powerpoint/2010/main" val="35574417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7D93B-F39A-9C15-44AD-D10AA7E92E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631035-4750-9728-9C2F-AA5B2B8B9C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35AD22-9632-31C7-6694-007F1EB4798A}"/>
              </a:ext>
            </a:extLst>
          </p:cNvPr>
          <p:cNvSpPr>
            <a:spLocks noGrp="1"/>
          </p:cNvSpPr>
          <p:nvPr>
            <p:ph type="body" idx="1"/>
          </p:nvPr>
        </p:nvSpPr>
        <p:spPr/>
        <p:txBody>
          <a:bodyPr/>
          <a:lstStyle/>
          <a:p>
            <a:r>
              <a:rPr lang="en-US" dirty="0"/>
              <a:t>That is why OUR TEAM invented Terra Pave</a:t>
            </a:r>
          </a:p>
        </p:txBody>
      </p:sp>
      <p:sp>
        <p:nvSpPr>
          <p:cNvPr id="4" name="Slide Number Placeholder 3">
            <a:extLst>
              <a:ext uri="{FF2B5EF4-FFF2-40B4-BE49-F238E27FC236}">
                <a16:creationId xmlns:a16="http://schemas.microsoft.com/office/drawing/2014/main" id="{38F4EA8B-4D2A-FC72-032A-AF6C02E61B9E}"/>
              </a:ext>
            </a:extLst>
          </p:cNvPr>
          <p:cNvSpPr>
            <a:spLocks noGrp="1"/>
          </p:cNvSpPr>
          <p:nvPr>
            <p:ph type="sldNum" sz="quarter" idx="5"/>
          </p:nvPr>
        </p:nvSpPr>
        <p:spPr/>
        <p:txBody>
          <a:bodyPr/>
          <a:lstStyle/>
          <a:p>
            <a:pPr>
              <a:defRPr/>
            </a:pPr>
            <a:fld id="{CC061C8B-AB7D-4B01-94CA-4766A374C851}" type="slidenum">
              <a:rPr lang="en-US" altLang="en-US" smtClean="0"/>
              <a:pPr>
                <a:defRPr/>
              </a:pPr>
              <a:t>21</a:t>
            </a:fld>
            <a:endParaRPr lang="en-US" altLang="en-US"/>
          </a:p>
        </p:txBody>
      </p:sp>
    </p:spTree>
    <p:extLst>
      <p:ext uri="{BB962C8B-B14F-4D97-AF65-F5344CB8AC3E}">
        <p14:creationId xmlns:p14="http://schemas.microsoft.com/office/powerpoint/2010/main" val="32437731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Thank you so much for the opportunity.  I will show some pictures</a:t>
            </a:r>
          </a:p>
        </p:txBody>
      </p:sp>
      <p:sp>
        <p:nvSpPr>
          <p:cNvPr id="4" name="Slide Number Placeholder 3"/>
          <p:cNvSpPr>
            <a:spLocks noGrp="1"/>
          </p:cNvSpPr>
          <p:nvPr>
            <p:ph type="sldNum" sz="quarter" idx="5"/>
          </p:nvPr>
        </p:nvSpPr>
        <p:spPr/>
        <p:txBody>
          <a:bodyPr/>
          <a:lstStyle/>
          <a:p>
            <a:pPr>
              <a:defRPr/>
            </a:pPr>
            <a:fld id="{CC061C8B-AB7D-4B01-94CA-4766A374C851}" type="slidenum">
              <a:rPr lang="en-US" altLang="en-US" smtClean="0"/>
              <a:pPr>
                <a:defRPr/>
              </a:pPr>
              <a:t>22</a:t>
            </a:fld>
            <a:endParaRPr lang="en-US" altLang="en-US"/>
          </a:p>
        </p:txBody>
      </p:sp>
    </p:spTree>
    <p:extLst>
      <p:ext uri="{BB962C8B-B14F-4D97-AF65-F5344CB8AC3E}">
        <p14:creationId xmlns:p14="http://schemas.microsoft.com/office/powerpoint/2010/main" val="13679325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Thank you so much for the opportunity.  I will show some pictures</a:t>
            </a:r>
          </a:p>
        </p:txBody>
      </p:sp>
      <p:sp>
        <p:nvSpPr>
          <p:cNvPr id="4" name="Slide Number Placeholder 3"/>
          <p:cNvSpPr>
            <a:spLocks noGrp="1"/>
          </p:cNvSpPr>
          <p:nvPr>
            <p:ph type="sldNum" sz="quarter" idx="5"/>
          </p:nvPr>
        </p:nvSpPr>
        <p:spPr/>
        <p:txBody>
          <a:bodyPr/>
          <a:lstStyle/>
          <a:p>
            <a:pPr>
              <a:defRPr/>
            </a:pPr>
            <a:fld id="{CC061C8B-AB7D-4B01-94CA-4766A374C851}" type="slidenum">
              <a:rPr lang="en-US" altLang="en-US" smtClean="0"/>
              <a:pPr>
                <a:defRPr/>
              </a:pPr>
              <a:t>23</a:t>
            </a:fld>
            <a:endParaRPr lang="en-US" altLang="en-US"/>
          </a:p>
        </p:txBody>
      </p:sp>
    </p:spTree>
    <p:extLst>
      <p:ext uri="{BB962C8B-B14F-4D97-AF65-F5344CB8AC3E}">
        <p14:creationId xmlns:p14="http://schemas.microsoft.com/office/powerpoint/2010/main" val="37526362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eaLnBrk="1" hangingPunct="1">
              <a:spcBef>
                <a:spcPct val="0"/>
              </a:spcBef>
            </a:pPr>
            <a:r>
              <a:rPr lang="en-US" altLang="en-US" b="1" dirty="0">
                <a:latin typeface="Maiandra GD" panose="020E0502030308020204" pitchFamily="34" charset="0"/>
              </a:rPr>
              <a:t>Loose soil prepared for application of TSW</a:t>
            </a:r>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2" indent="-302066">
              <a:defRPr>
                <a:solidFill>
                  <a:schemeClr val="tx1"/>
                </a:solidFill>
                <a:latin typeface="Arial" panose="020B0604020202020204" pitchFamily="34" charset="0"/>
                <a:ea typeface="MS PGothic" panose="020B0600070205080204" pitchFamily="34" charset="-128"/>
              </a:defRPr>
            </a:lvl2pPr>
            <a:lvl3pPr marL="1208265" indent="-241653">
              <a:defRPr>
                <a:solidFill>
                  <a:schemeClr val="tx1"/>
                </a:solidFill>
                <a:latin typeface="Arial" panose="020B0604020202020204" pitchFamily="34" charset="0"/>
                <a:ea typeface="MS PGothic" panose="020B0600070205080204" pitchFamily="34" charset="-128"/>
              </a:defRPr>
            </a:lvl3pPr>
            <a:lvl4pPr marL="1691571" indent="-241653">
              <a:defRPr>
                <a:solidFill>
                  <a:schemeClr val="tx1"/>
                </a:solidFill>
                <a:latin typeface="Arial" panose="020B0604020202020204" pitchFamily="34" charset="0"/>
                <a:ea typeface="MS PGothic" panose="020B0600070205080204" pitchFamily="34" charset="-128"/>
              </a:defRPr>
            </a:lvl4pPr>
            <a:lvl5pPr marL="2174878" indent="-241653">
              <a:defRPr>
                <a:solidFill>
                  <a:schemeClr val="tx1"/>
                </a:solidFill>
                <a:latin typeface="Arial" panose="020B0604020202020204" pitchFamily="34" charset="0"/>
                <a:ea typeface="MS PGothic" panose="020B0600070205080204" pitchFamily="34" charset="-128"/>
              </a:defRPr>
            </a:lvl5pPr>
            <a:lvl6pPr marL="2658184"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B1A3785-FBEF-432B-9795-E11CBB418990}" type="slidenum">
              <a:rPr lang="en-US" altLang="en-US" smtClean="0"/>
              <a:pPr/>
              <a:t>24</a:t>
            </a:fld>
            <a:endParaRPr lang="en-US" altLang="en-US"/>
          </a:p>
        </p:txBody>
      </p:sp>
    </p:spTree>
    <p:extLst>
      <p:ext uri="{BB962C8B-B14F-4D97-AF65-F5344CB8AC3E}">
        <p14:creationId xmlns:p14="http://schemas.microsoft.com/office/powerpoint/2010/main" val="22433711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eaLnBrk="1" hangingPunct="1">
              <a:spcBef>
                <a:spcPct val="0"/>
              </a:spcBef>
            </a:pPr>
            <a:r>
              <a:rPr lang="en-US" altLang="en-US" b="1" dirty="0">
                <a:latin typeface="Maiandra GD" panose="020E0502030308020204" pitchFamily="34" charset="0"/>
              </a:rPr>
              <a:t>Application of Terra Pave White</a:t>
            </a:r>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2" indent="-302066">
              <a:defRPr>
                <a:solidFill>
                  <a:schemeClr val="tx1"/>
                </a:solidFill>
                <a:latin typeface="Arial" panose="020B0604020202020204" pitchFamily="34" charset="0"/>
                <a:ea typeface="MS PGothic" panose="020B0600070205080204" pitchFamily="34" charset="-128"/>
              </a:defRPr>
            </a:lvl2pPr>
            <a:lvl3pPr marL="1208265" indent="-241653">
              <a:defRPr>
                <a:solidFill>
                  <a:schemeClr val="tx1"/>
                </a:solidFill>
                <a:latin typeface="Arial" panose="020B0604020202020204" pitchFamily="34" charset="0"/>
                <a:ea typeface="MS PGothic" panose="020B0600070205080204" pitchFamily="34" charset="-128"/>
              </a:defRPr>
            </a:lvl3pPr>
            <a:lvl4pPr marL="1691571" indent="-241653">
              <a:defRPr>
                <a:solidFill>
                  <a:schemeClr val="tx1"/>
                </a:solidFill>
                <a:latin typeface="Arial" panose="020B0604020202020204" pitchFamily="34" charset="0"/>
                <a:ea typeface="MS PGothic" panose="020B0600070205080204" pitchFamily="34" charset="-128"/>
              </a:defRPr>
            </a:lvl4pPr>
            <a:lvl5pPr marL="2174878" indent="-241653">
              <a:defRPr>
                <a:solidFill>
                  <a:schemeClr val="tx1"/>
                </a:solidFill>
                <a:latin typeface="Arial" panose="020B0604020202020204" pitchFamily="34" charset="0"/>
                <a:ea typeface="MS PGothic" panose="020B0600070205080204" pitchFamily="34" charset="-128"/>
              </a:defRPr>
            </a:lvl5pPr>
            <a:lvl6pPr marL="2658184"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C7710B8-2336-4A77-A27F-D2AE3DC3C96A}" type="slidenum">
              <a:rPr lang="en-US" altLang="en-US" smtClean="0"/>
              <a:pPr/>
              <a:t>25</a:t>
            </a:fld>
            <a:endParaRPr lang="en-US" altLang="en-US"/>
          </a:p>
        </p:txBody>
      </p:sp>
    </p:spTree>
    <p:extLst>
      <p:ext uri="{BB962C8B-B14F-4D97-AF65-F5344CB8AC3E}">
        <p14:creationId xmlns:p14="http://schemas.microsoft.com/office/powerpoint/2010/main" val="12558620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eaLnBrk="1" hangingPunct="1">
              <a:spcBef>
                <a:spcPct val="0"/>
              </a:spcBef>
            </a:pPr>
            <a:r>
              <a:rPr lang="en-US" altLang="en-US" b="1">
                <a:latin typeface="Maiandra GD" panose="020E0502030308020204" pitchFamily="34" charset="0"/>
              </a:rPr>
              <a:t>Top-Seal White soaking into the soil in the 2</a:t>
            </a:r>
            <a:r>
              <a:rPr lang="en-US" altLang="en-US" b="1" baseline="30000">
                <a:latin typeface="Maiandra GD" panose="020E0502030308020204" pitchFamily="34" charset="0"/>
              </a:rPr>
              <a:t>nd</a:t>
            </a:r>
            <a:r>
              <a:rPr lang="en-US" altLang="en-US" b="1">
                <a:latin typeface="Maiandra GD" panose="020E0502030308020204" pitchFamily="34" charset="0"/>
              </a:rPr>
              <a:t> section</a:t>
            </a:r>
            <a:endParaRPr lang="en-US" altLang="en-US"/>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2" indent="-302066">
              <a:defRPr>
                <a:solidFill>
                  <a:schemeClr val="tx1"/>
                </a:solidFill>
                <a:latin typeface="Arial" panose="020B0604020202020204" pitchFamily="34" charset="0"/>
                <a:ea typeface="MS PGothic" panose="020B0600070205080204" pitchFamily="34" charset="-128"/>
              </a:defRPr>
            </a:lvl2pPr>
            <a:lvl3pPr marL="1208265" indent="-241653">
              <a:defRPr>
                <a:solidFill>
                  <a:schemeClr val="tx1"/>
                </a:solidFill>
                <a:latin typeface="Arial" panose="020B0604020202020204" pitchFamily="34" charset="0"/>
                <a:ea typeface="MS PGothic" panose="020B0600070205080204" pitchFamily="34" charset="-128"/>
              </a:defRPr>
            </a:lvl3pPr>
            <a:lvl4pPr marL="1691571" indent="-241653">
              <a:defRPr>
                <a:solidFill>
                  <a:schemeClr val="tx1"/>
                </a:solidFill>
                <a:latin typeface="Arial" panose="020B0604020202020204" pitchFamily="34" charset="0"/>
                <a:ea typeface="MS PGothic" panose="020B0600070205080204" pitchFamily="34" charset="-128"/>
              </a:defRPr>
            </a:lvl4pPr>
            <a:lvl5pPr marL="2174878" indent="-241653">
              <a:defRPr>
                <a:solidFill>
                  <a:schemeClr val="tx1"/>
                </a:solidFill>
                <a:latin typeface="Arial" panose="020B0604020202020204" pitchFamily="34" charset="0"/>
                <a:ea typeface="MS PGothic" panose="020B0600070205080204" pitchFamily="34" charset="-128"/>
              </a:defRPr>
            </a:lvl5pPr>
            <a:lvl6pPr marL="2658184"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681C427-3DEE-4808-80F9-561E3EEC56D5}" type="slidenum">
              <a:rPr lang="en-US" altLang="en-US" smtClean="0"/>
              <a:pPr/>
              <a:t>26</a:t>
            </a:fld>
            <a:endParaRPr lang="en-US" altLang="en-US"/>
          </a:p>
        </p:txBody>
      </p:sp>
    </p:spTree>
    <p:extLst>
      <p:ext uri="{BB962C8B-B14F-4D97-AF65-F5344CB8AC3E}">
        <p14:creationId xmlns:p14="http://schemas.microsoft.com/office/powerpoint/2010/main" val="2778139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is why OUR TEAM invented Terra Pave Win for the people of Vietnam, Win for the earth environment, Win for Vietnam and USA, Maybe Win for the deficit imbalance</a:t>
            </a:r>
          </a:p>
        </p:txBody>
      </p:sp>
      <p:sp>
        <p:nvSpPr>
          <p:cNvPr id="4" name="Slide Number Placeholder 3"/>
          <p:cNvSpPr>
            <a:spLocks noGrp="1"/>
          </p:cNvSpPr>
          <p:nvPr>
            <p:ph type="sldNum" sz="quarter" idx="5"/>
          </p:nvPr>
        </p:nvSpPr>
        <p:spPr/>
        <p:txBody>
          <a:bodyPr/>
          <a:lstStyle/>
          <a:p>
            <a:pPr>
              <a:defRPr/>
            </a:pPr>
            <a:fld id="{CC061C8B-AB7D-4B01-94CA-4766A374C851}" type="slidenum">
              <a:rPr lang="en-US" altLang="en-US" smtClean="0"/>
              <a:pPr>
                <a:defRPr/>
              </a:pPr>
              <a:t>1</a:t>
            </a:fld>
            <a:endParaRPr lang="en-US" altLang="en-US"/>
          </a:p>
        </p:txBody>
      </p:sp>
    </p:spTree>
    <p:extLst>
      <p:ext uri="{BB962C8B-B14F-4D97-AF65-F5344CB8AC3E}">
        <p14:creationId xmlns:p14="http://schemas.microsoft.com/office/powerpoint/2010/main" val="36446075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eaLnBrk="1" hangingPunct="1">
              <a:spcBef>
                <a:spcPct val="0"/>
              </a:spcBef>
            </a:pPr>
            <a:r>
              <a:rPr lang="en-US" altLang="en-US" b="1" dirty="0">
                <a:latin typeface="Maiandra GD" panose="020E0502030308020204" pitchFamily="34" charset="0"/>
              </a:rPr>
              <a:t>After 24 hours of curing – close up</a:t>
            </a:r>
            <a:endParaRPr lang="en-US" altLang="en-US" dirty="0"/>
          </a:p>
          <a:p>
            <a:pPr eaLnBrk="1" hangingPunct="1">
              <a:spcBef>
                <a:spcPct val="0"/>
              </a:spcBef>
            </a:pPr>
            <a:endParaRPr lang="en-US" altLang="en-US" dirty="0"/>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2" indent="-302066">
              <a:defRPr>
                <a:solidFill>
                  <a:schemeClr val="tx1"/>
                </a:solidFill>
                <a:latin typeface="Arial" panose="020B0604020202020204" pitchFamily="34" charset="0"/>
                <a:ea typeface="MS PGothic" panose="020B0600070205080204" pitchFamily="34" charset="-128"/>
              </a:defRPr>
            </a:lvl2pPr>
            <a:lvl3pPr marL="1208265" indent="-241653">
              <a:defRPr>
                <a:solidFill>
                  <a:schemeClr val="tx1"/>
                </a:solidFill>
                <a:latin typeface="Arial" panose="020B0604020202020204" pitchFamily="34" charset="0"/>
                <a:ea typeface="MS PGothic" panose="020B0600070205080204" pitchFamily="34" charset="-128"/>
              </a:defRPr>
            </a:lvl3pPr>
            <a:lvl4pPr marL="1691571" indent="-241653">
              <a:defRPr>
                <a:solidFill>
                  <a:schemeClr val="tx1"/>
                </a:solidFill>
                <a:latin typeface="Arial" panose="020B0604020202020204" pitchFamily="34" charset="0"/>
                <a:ea typeface="MS PGothic" panose="020B0600070205080204" pitchFamily="34" charset="-128"/>
              </a:defRPr>
            </a:lvl4pPr>
            <a:lvl5pPr marL="2174878" indent="-241653">
              <a:defRPr>
                <a:solidFill>
                  <a:schemeClr val="tx1"/>
                </a:solidFill>
                <a:latin typeface="Arial" panose="020B0604020202020204" pitchFamily="34" charset="0"/>
                <a:ea typeface="MS PGothic" panose="020B0600070205080204" pitchFamily="34" charset="-128"/>
              </a:defRPr>
            </a:lvl5pPr>
            <a:lvl6pPr marL="2658184"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344A08B-0BA9-4F5B-BD31-167BAA2B3343}" type="slidenum">
              <a:rPr lang="en-US" altLang="en-US" smtClean="0"/>
              <a:pPr/>
              <a:t>27</a:t>
            </a:fld>
            <a:endParaRPr lang="en-US" altLang="en-US"/>
          </a:p>
        </p:txBody>
      </p:sp>
    </p:spTree>
    <p:extLst>
      <p:ext uri="{BB962C8B-B14F-4D97-AF65-F5344CB8AC3E}">
        <p14:creationId xmlns:p14="http://schemas.microsoft.com/office/powerpoint/2010/main" val="40687163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eaLnBrk="1" hangingPunct="1">
              <a:spcBef>
                <a:spcPct val="0"/>
              </a:spcBef>
            </a:pPr>
            <a:r>
              <a:rPr lang="en-US" altLang="en-US" b="1" dirty="0">
                <a:latin typeface="Maiandra GD" panose="020E0502030308020204" pitchFamily="34" charset="0"/>
              </a:rPr>
              <a:t>Application of Top-Seal Black </a:t>
            </a:r>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2" indent="-302066">
              <a:defRPr>
                <a:solidFill>
                  <a:schemeClr val="tx1"/>
                </a:solidFill>
                <a:latin typeface="Arial" panose="020B0604020202020204" pitchFamily="34" charset="0"/>
                <a:ea typeface="MS PGothic" panose="020B0600070205080204" pitchFamily="34" charset="-128"/>
              </a:defRPr>
            </a:lvl2pPr>
            <a:lvl3pPr marL="1208265" indent="-241653">
              <a:defRPr>
                <a:solidFill>
                  <a:schemeClr val="tx1"/>
                </a:solidFill>
                <a:latin typeface="Arial" panose="020B0604020202020204" pitchFamily="34" charset="0"/>
                <a:ea typeface="MS PGothic" panose="020B0600070205080204" pitchFamily="34" charset="-128"/>
              </a:defRPr>
            </a:lvl3pPr>
            <a:lvl4pPr marL="1691571" indent="-241653">
              <a:defRPr>
                <a:solidFill>
                  <a:schemeClr val="tx1"/>
                </a:solidFill>
                <a:latin typeface="Arial" panose="020B0604020202020204" pitchFamily="34" charset="0"/>
                <a:ea typeface="MS PGothic" panose="020B0600070205080204" pitchFamily="34" charset="-128"/>
              </a:defRPr>
            </a:lvl4pPr>
            <a:lvl5pPr marL="2174878" indent="-241653">
              <a:defRPr>
                <a:solidFill>
                  <a:schemeClr val="tx1"/>
                </a:solidFill>
                <a:latin typeface="Arial" panose="020B0604020202020204" pitchFamily="34" charset="0"/>
                <a:ea typeface="MS PGothic" panose="020B0600070205080204" pitchFamily="34" charset="-128"/>
              </a:defRPr>
            </a:lvl5pPr>
            <a:lvl6pPr marL="2658184"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E772DD6-CF9E-4B2F-8009-1192F9A99E30}" type="slidenum">
              <a:rPr lang="en-US" altLang="en-US" smtClean="0"/>
              <a:pPr/>
              <a:t>28</a:t>
            </a:fld>
            <a:endParaRPr lang="en-US" altLang="en-US"/>
          </a:p>
        </p:txBody>
      </p:sp>
    </p:spTree>
    <p:extLst>
      <p:ext uri="{BB962C8B-B14F-4D97-AF65-F5344CB8AC3E}">
        <p14:creationId xmlns:p14="http://schemas.microsoft.com/office/powerpoint/2010/main" val="26589582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eaLnBrk="1" hangingPunct="1">
              <a:spcBef>
                <a:spcPct val="0"/>
              </a:spcBef>
            </a:pPr>
            <a:r>
              <a:rPr lang="en-US" altLang="en-US" b="1">
                <a:latin typeface="Maiandra GD" panose="020E0502030308020204" pitchFamily="34" charset="0"/>
              </a:rPr>
              <a:t>Final application of Top-Seal Black completed</a:t>
            </a:r>
          </a:p>
          <a:p>
            <a:pPr eaLnBrk="1" hangingPunct="1">
              <a:spcBef>
                <a:spcPct val="0"/>
              </a:spcBef>
            </a:pPr>
            <a:endParaRPr lang="en-US" altLang="en-US"/>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2" indent="-302066">
              <a:defRPr>
                <a:solidFill>
                  <a:schemeClr val="tx1"/>
                </a:solidFill>
                <a:latin typeface="Arial" panose="020B0604020202020204" pitchFamily="34" charset="0"/>
                <a:ea typeface="MS PGothic" panose="020B0600070205080204" pitchFamily="34" charset="-128"/>
              </a:defRPr>
            </a:lvl2pPr>
            <a:lvl3pPr marL="1208265" indent="-241653">
              <a:defRPr>
                <a:solidFill>
                  <a:schemeClr val="tx1"/>
                </a:solidFill>
                <a:latin typeface="Arial" panose="020B0604020202020204" pitchFamily="34" charset="0"/>
                <a:ea typeface="MS PGothic" panose="020B0600070205080204" pitchFamily="34" charset="-128"/>
              </a:defRPr>
            </a:lvl3pPr>
            <a:lvl4pPr marL="1691571" indent="-241653">
              <a:defRPr>
                <a:solidFill>
                  <a:schemeClr val="tx1"/>
                </a:solidFill>
                <a:latin typeface="Arial" panose="020B0604020202020204" pitchFamily="34" charset="0"/>
                <a:ea typeface="MS PGothic" panose="020B0600070205080204" pitchFamily="34" charset="-128"/>
              </a:defRPr>
            </a:lvl4pPr>
            <a:lvl5pPr marL="2174878" indent="-241653">
              <a:defRPr>
                <a:solidFill>
                  <a:schemeClr val="tx1"/>
                </a:solidFill>
                <a:latin typeface="Arial" panose="020B0604020202020204" pitchFamily="34" charset="0"/>
                <a:ea typeface="MS PGothic" panose="020B0600070205080204" pitchFamily="34" charset="-128"/>
              </a:defRPr>
            </a:lvl5pPr>
            <a:lvl6pPr marL="2658184"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D9C280D-8E1B-45C4-8508-35C3C36FB525}" type="slidenum">
              <a:rPr lang="en-US" altLang="en-US" smtClean="0"/>
              <a:pPr/>
              <a:t>29</a:t>
            </a:fld>
            <a:endParaRPr lang="en-US" altLang="en-US"/>
          </a:p>
        </p:txBody>
      </p:sp>
    </p:spTree>
    <p:extLst>
      <p:ext uri="{BB962C8B-B14F-4D97-AF65-F5344CB8AC3E}">
        <p14:creationId xmlns:p14="http://schemas.microsoft.com/office/powerpoint/2010/main" val="33200188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eaLnBrk="1" hangingPunct="1">
              <a:spcBef>
                <a:spcPct val="0"/>
              </a:spcBef>
            </a:pPr>
            <a:r>
              <a:rPr lang="en-US" altLang="en-US" b="1" dirty="0">
                <a:latin typeface="Maiandra GD" panose="020E0502030308020204" pitchFamily="34" charset="0"/>
              </a:rPr>
              <a:t>Top-Seal Black – close up after 48 hours and pavement is ready for Vehicles FAST and EASY 100% eco-friendly </a:t>
            </a:r>
            <a:endParaRPr lang="en-US" altLang="en-US" dirty="0"/>
          </a:p>
          <a:p>
            <a:pPr eaLnBrk="1" hangingPunct="1">
              <a:spcBef>
                <a:spcPct val="0"/>
              </a:spcBef>
            </a:pPr>
            <a:endParaRPr lang="en-US" altLang="en-US" dirty="0"/>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2" indent="-302066">
              <a:defRPr>
                <a:solidFill>
                  <a:schemeClr val="tx1"/>
                </a:solidFill>
                <a:latin typeface="Arial" panose="020B0604020202020204" pitchFamily="34" charset="0"/>
                <a:ea typeface="MS PGothic" panose="020B0600070205080204" pitchFamily="34" charset="-128"/>
              </a:defRPr>
            </a:lvl2pPr>
            <a:lvl3pPr marL="1208265" indent="-241653">
              <a:defRPr>
                <a:solidFill>
                  <a:schemeClr val="tx1"/>
                </a:solidFill>
                <a:latin typeface="Arial" panose="020B0604020202020204" pitchFamily="34" charset="0"/>
                <a:ea typeface="MS PGothic" panose="020B0600070205080204" pitchFamily="34" charset="-128"/>
              </a:defRPr>
            </a:lvl3pPr>
            <a:lvl4pPr marL="1691571" indent="-241653">
              <a:defRPr>
                <a:solidFill>
                  <a:schemeClr val="tx1"/>
                </a:solidFill>
                <a:latin typeface="Arial" panose="020B0604020202020204" pitchFamily="34" charset="0"/>
                <a:ea typeface="MS PGothic" panose="020B0600070205080204" pitchFamily="34" charset="-128"/>
              </a:defRPr>
            </a:lvl4pPr>
            <a:lvl5pPr marL="2174878" indent="-241653">
              <a:defRPr>
                <a:solidFill>
                  <a:schemeClr val="tx1"/>
                </a:solidFill>
                <a:latin typeface="Arial" panose="020B0604020202020204" pitchFamily="34" charset="0"/>
                <a:ea typeface="MS PGothic" panose="020B0600070205080204" pitchFamily="34" charset="-128"/>
              </a:defRPr>
            </a:lvl5pPr>
            <a:lvl6pPr marL="2658184"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BC1C7A4-3DFA-4DA3-8D2D-2E9C940E8E4D}" type="slidenum">
              <a:rPr lang="en-US" altLang="en-US" smtClean="0"/>
              <a:pPr/>
              <a:t>30</a:t>
            </a:fld>
            <a:endParaRPr lang="en-US" altLang="en-US"/>
          </a:p>
        </p:txBody>
      </p:sp>
    </p:spTree>
    <p:extLst>
      <p:ext uri="{BB962C8B-B14F-4D97-AF65-F5344CB8AC3E}">
        <p14:creationId xmlns:p14="http://schemas.microsoft.com/office/powerpoint/2010/main" val="30970315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eaLnBrk="1" hangingPunct="1">
              <a:spcBef>
                <a:spcPct val="0"/>
              </a:spcBef>
            </a:pPr>
            <a:r>
              <a:rPr lang="en-US" altLang="en-US" b="1">
                <a:latin typeface="Maiandra GD" panose="020E0502030308020204" pitchFamily="34" charset="0"/>
              </a:rPr>
              <a:t>Top-Seal Black – one month later</a:t>
            </a:r>
            <a:endParaRPr lang="en-US" altLang="en-US"/>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2" indent="-302066">
              <a:defRPr>
                <a:solidFill>
                  <a:schemeClr val="tx1"/>
                </a:solidFill>
                <a:latin typeface="Arial" panose="020B0604020202020204" pitchFamily="34" charset="0"/>
                <a:ea typeface="MS PGothic" panose="020B0600070205080204" pitchFamily="34" charset="-128"/>
              </a:defRPr>
            </a:lvl2pPr>
            <a:lvl3pPr marL="1208265" indent="-241653">
              <a:defRPr>
                <a:solidFill>
                  <a:schemeClr val="tx1"/>
                </a:solidFill>
                <a:latin typeface="Arial" panose="020B0604020202020204" pitchFamily="34" charset="0"/>
                <a:ea typeface="MS PGothic" panose="020B0600070205080204" pitchFamily="34" charset="-128"/>
              </a:defRPr>
            </a:lvl3pPr>
            <a:lvl4pPr marL="1691571" indent="-241653">
              <a:defRPr>
                <a:solidFill>
                  <a:schemeClr val="tx1"/>
                </a:solidFill>
                <a:latin typeface="Arial" panose="020B0604020202020204" pitchFamily="34" charset="0"/>
                <a:ea typeface="MS PGothic" panose="020B0600070205080204" pitchFamily="34" charset="-128"/>
              </a:defRPr>
            </a:lvl4pPr>
            <a:lvl5pPr marL="2174878" indent="-241653">
              <a:defRPr>
                <a:solidFill>
                  <a:schemeClr val="tx1"/>
                </a:solidFill>
                <a:latin typeface="Arial" panose="020B0604020202020204" pitchFamily="34" charset="0"/>
                <a:ea typeface="MS PGothic" panose="020B0600070205080204" pitchFamily="34" charset="-128"/>
              </a:defRPr>
            </a:lvl5pPr>
            <a:lvl6pPr marL="2658184"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BC51183-CA4A-4909-B2CC-5A67A62EF4E6}" type="slidenum">
              <a:rPr lang="en-US" altLang="en-US" smtClean="0"/>
              <a:pPr/>
              <a:t>31</a:t>
            </a:fld>
            <a:endParaRPr lang="en-US" altLang="en-US"/>
          </a:p>
        </p:txBody>
      </p:sp>
    </p:spTree>
    <p:extLst>
      <p:ext uri="{BB962C8B-B14F-4D97-AF65-F5344CB8AC3E}">
        <p14:creationId xmlns:p14="http://schemas.microsoft.com/office/powerpoint/2010/main" val="3332672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fix current pavements, build new pavements, and lower city temperatures with cooler pavements</a:t>
            </a:r>
          </a:p>
        </p:txBody>
      </p:sp>
      <p:sp>
        <p:nvSpPr>
          <p:cNvPr id="4" name="Slide Number Placeholder 3"/>
          <p:cNvSpPr>
            <a:spLocks noGrp="1"/>
          </p:cNvSpPr>
          <p:nvPr>
            <p:ph type="sldNum" sz="quarter" idx="5"/>
          </p:nvPr>
        </p:nvSpPr>
        <p:spPr/>
        <p:txBody>
          <a:bodyPr/>
          <a:lstStyle/>
          <a:p>
            <a:pPr>
              <a:defRPr/>
            </a:pPr>
            <a:fld id="{CC061C8B-AB7D-4B01-94CA-4766A374C851}" type="slidenum">
              <a:rPr lang="en-US" altLang="en-US" smtClean="0"/>
              <a:pPr>
                <a:defRPr/>
              </a:pPr>
              <a:t>33</a:t>
            </a:fld>
            <a:endParaRPr lang="en-US" altLang="en-US"/>
          </a:p>
        </p:txBody>
      </p:sp>
    </p:spTree>
    <p:extLst>
      <p:ext uri="{BB962C8B-B14F-4D97-AF65-F5344CB8AC3E}">
        <p14:creationId xmlns:p14="http://schemas.microsoft.com/office/powerpoint/2010/main" val="28918441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2E8DE-C4A8-22C2-352E-CFF4AEBF2C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7034FD-D0C3-3DA4-191B-A3EEBF679C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10CF5E-D1F9-EC3D-F6C5-1E88375DD116}"/>
              </a:ext>
            </a:extLst>
          </p:cNvPr>
          <p:cNvSpPr>
            <a:spLocks noGrp="1"/>
          </p:cNvSpPr>
          <p:nvPr>
            <p:ph type="body" idx="1"/>
          </p:nvPr>
        </p:nvSpPr>
        <p:spPr/>
        <p:txBody>
          <a:bodyPr/>
          <a:lstStyle/>
          <a:p>
            <a:r>
              <a:rPr lang="en-US" dirty="0"/>
              <a:t>Terra Pave is 3x stronger than Cement Stabilization</a:t>
            </a:r>
          </a:p>
        </p:txBody>
      </p:sp>
      <p:sp>
        <p:nvSpPr>
          <p:cNvPr id="4" name="Slide Number Placeholder 3">
            <a:extLst>
              <a:ext uri="{FF2B5EF4-FFF2-40B4-BE49-F238E27FC236}">
                <a16:creationId xmlns:a16="http://schemas.microsoft.com/office/drawing/2014/main" id="{FE0031B4-C610-1561-D2C6-437B3BC49B72}"/>
              </a:ext>
            </a:extLst>
          </p:cNvPr>
          <p:cNvSpPr>
            <a:spLocks noGrp="1"/>
          </p:cNvSpPr>
          <p:nvPr>
            <p:ph type="sldNum" sz="quarter" idx="5"/>
          </p:nvPr>
        </p:nvSpPr>
        <p:spPr/>
        <p:txBody>
          <a:bodyPr/>
          <a:lstStyle/>
          <a:p>
            <a:pPr>
              <a:defRPr/>
            </a:pPr>
            <a:fld id="{CC061C8B-AB7D-4B01-94CA-4766A374C851}" type="slidenum">
              <a:rPr lang="en-US" altLang="en-US" smtClean="0"/>
              <a:pPr>
                <a:defRPr/>
              </a:pPr>
              <a:t>39</a:t>
            </a:fld>
            <a:endParaRPr lang="en-US" altLang="en-US"/>
          </a:p>
        </p:txBody>
      </p:sp>
    </p:spTree>
    <p:extLst>
      <p:ext uri="{BB962C8B-B14F-4D97-AF65-F5344CB8AC3E}">
        <p14:creationId xmlns:p14="http://schemas.microsoft.com/office/powerpoint/2010/main" val="8052942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Terra Pave is 3x stronger than Cement Stabilization</a:t>
            </a:r>
          </a:p>
        </p:txBody>
      </p:sp>
      <p:sp>
        <p:nvSpPr>
          <p:cNvPr id="4" name="Slide Number Placeholder 3"/>
          <p:cNvSpPr>
            <a:spLocks noGrp="1"/>
          </p:cNvSpPr>
          <p:nvPr>
            <p:ph type="sldNum" sz="quarter" idx="5"/>
          </p:nvPr>
        </p:nvSpPr>
        <p:spPr/>
        <p:txBody>
          <a:bodyPr/>
          <a:lstStyle/>
          <a:p>
            <a:pPr>
              <a:defRPr/>
            </a:pPr>
            <a:fld id="{CC061C8B-AB7D-4B01-94CA-4766A374C851}" type="slidenum">
              <a:rPr lang="en-US" altLang="en-US" smtClean="0"/>
              <a:pPr>
                <a:defRPr/>
              </a:pPr>
              <a:t>41</a:t>
            </a:fld>
            <a:endParaRPr lang="en-US" altLang="en-US"/>
          </a:p>
        </p:txBody>
      </p:sp>
    </p:spTree>
    <p:extLst>
      <p:ext uri="{BB962C8B-B14F-4D97-AF65-F5344CB8AC3E}">
        <p14:creationId xmlns:p14="http://schemas.microsoft.com/office/powerpoint/2010/main" val="9475438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100% waterproof</a:t>
            </a:r>
          </a:p>
        </p:txBody>
      </p:sp>
      <p:sp>
        <p:nvSpPr>
          <p:cNvPr id="4" name="Slide Number Placeholder 3"/>
          <p:cNvSpPr>
            <a:spLocks noGrp="1"/>
          </p:cNvSpPr>
          <p:nvPr>
            <p:ph type="sldNum" sz="quarter" idx="5"/>
          </p:nvPr>
        </p:nvSpPr>
        <p:spPr/>
        <p:txBody>
          <a:bodyPr/>
          <a:lstStyle/>
          <a:p>
            <a:pPr>
              <a:defRPr/>
            </a:pPr>
            <a:fld id="{CC061C8B-AB7D-4B01-94CA-4766A374C851}" type="slidenum">
              <a:rPr lang="en-US" altLang="en-US" smtClean="0"/>
              <a:pPr>
                <a:defRPr/>
              </a:pPr>
              <a:t>44</a:t>
            </a:fld>
            <a:endParaRPr lang="en-US" altLang="en-US"/>
          </a:p>
        </p:txBody>
      </p:sp>
    </p:spTree>
    <p:extLst>
      <p:ext uri="{BB962C8B-B14F-4D97-AF65-F5344CB8AC3E}">
        <p14:creationId xmlns:p14="http://schemas.microsoft.com/office/powerpoint/2010/main" val="19042133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311AF-E4F1-B72B-89F0-47CCFF42A4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A53B38-6290-BD6E-A7EF-B6BA884C07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AAA634-385A-0B02-55AF-B1323ECDB220}"/>
              </a:ext>
            </a:extLst>
          </p:cNvPr>
          <p:cNvSpPr>
            <a:spLocks noGrp="1"/>
          </p:cNvSpPr>
          <p:nvPr>
            <p:ph type="body" idx="1"/>
          </p:nvPr>
        </p:nvSpPr>
        <p:spPr/>
        <p:txBody>
          <a:bodyPr/>
          <a:lstStyle/>
          <a:p>
            <a:r>
              <a:rPr lang="en-US" dirty="0"/>
              <a:t>TP is ship in 55 gal drum or 275 gal tote Made in Texas</a:t>
            </a:r>
          </a:p>
        </p:txBody>
      </p:sp>
      <p:sp>
        <p:nvSpPr>
          <p:cNvPr id="4" name="Slide Number Placeholder 3">
            <a:extLst>
              <a:ext uri="{FF2B5EF4-FFF2-40B4-BE49-F238E27FC236}">
                <a16:creationId xmlns:a16="http://schemas.microsoft.com/office/drawing/2014/main" id="{5C80F1EB-F967-8A99-9F1F-1D0023B10960}"/>
              </a:ext>
            </a:extLst>
          </p:cNvPr>
          <p:cNvSpPr>
            <a:spLocks noGrp="1"/>
          </p:cNvSpPr>
          <p:nvPr>
            <p:ph type="sldNum" sz="quarter" idx="5"/>
          </p:nvPr>
        </p:nvSpPr>
        <p:spPr/>
        <p:txBody>
          <a:bodyPr/>
          <a:lstStyle/>
          <a:p>
            <a:pPr>
              <a:defRPr/>
            </a:pPr>
            <a:fld id="{CC061C8B-AB7D-4B01-94CA-4766A374C851}" type="slidenum">
              <a:rPr lang="en-US" altLang="en-US" smtClean="0"/>
              <a:pPr>
                <a:defRPr/>
              </a:pPr>
              <a:t>49</a:t>
            </a:fld>
            <a:endParaRPr lang="en-US" altLang="en-US"/>
          </a:p>
        </p:txBody>
      </p:sp>
    </p:spTree>
    <p:extLst>
      <p:ext uri="{BB962C8B-B14F-4D97-AF65-F5344CB8AC3E}">
        <p14:creationId xmlns:p14="http://schemas.microsoft.com/office/powerpoint/2010/main" val="2700679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Cement industry was a country, it is the 3</a:t>
            </a:r>
            <a:r>
              <a:rPr lang="en-US" baseline="30000" dirty="0"/>
              <a:t>rd</a:t>
            </a:r>
            <a:r>
              <a:rPr lang="en-US" dirty="0"/>
              <a:t> most polluting of Green House Gas in the world.  Asphalt surfaces are bad for the environment and hazardous to humans. Due to Climate Change, these pavements heating added to the extreme hot temperature of cities.  Bi-Facial Solar Farms need long-term eco-friendly cost-effective solutions for albedo and be greener.</a:t>
            </a:r>
          </a:p>
        </p:txBody>
      </p:sp>
      <p:sp>
        <p:nvSpPr>
          <p:cNvPr id="4" name="Slide Number Placeholder 3"/>
          <p:cNvSpPr>
            <a:spLocks noGrp="1"/>
          </p:cNvSpPr>
          <p:nvPr>
            <p:ph type="sldNum" sz="quarter" idx="5"/>
          </p:nvPr>
        </p:nvSpPr>
        <p:spPr/>
        <p:txBody>
          <a:bodyPr/>
          <a:lstStyle/>
          <a:p>
            <a:pPr>
              <a:defRPr/>
            </a:pPr>
            <a:fld id="{CC061C8B-AB7D-4B01-94CA-4766A374C851}" type="slidenum">
              <a:rPr lang="en-US" altLang="en-US" smtClean="0"/>
              <a:pPr>
                <a:defRPr/>
              </a:pPr>
              <a:t>2</a:t>
            </a:fld>
            <a:endParaRPr lang="en-US" altLang="en-US"/>
          </a:p>
        </p:txBody>
      </p:sp>
    </p:spTree>
    <p:extLst>
      <p:ext uri="{BB962C8B-B14F-4D97-AF65-F5344CB8AC3E}">
        <p14:creationId xmlns:p14="http://schemas.microsoft.com/office/powerpoint/2010/main" val="2833562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Terra Pave products were invented by Dr. Yetkin Yildirim at the University of Texas Austin, Patented Terra Pave tested 100% eco-friendly by Sandia National Lab of the DoE.  This is where the USA design and built the Atomic Nuclear Bombs</a:t>
            </a:r>
          </a:p>
        </p:txBody>
      </p:sp>
      <p:sp>
        <p:nvSpPr>
          <p:cNvPr id="4" name="Slide Number Placeholder 3"/>
          <p:cNvSpPr>
            <a:spLocks noGrp="1"/>
          </p:cNvSpPr>
          <p:nvPr>
            <p:ph type="sldNum" sz="quarter" idx="5"/>
          </p:nvPr>
        </p:nvSpPr>
        <p:spPr/>
        <p:txBody>
          <a:bodyPr/>
          <a:lstStyle/>
          <a:p>
            <a:pPr>
              <a:defRPr/>
            </a:pPr>
            <a:fld id="{CC061C8B-AB7D-4B01-94CA-4766A374C851}" type="slidenum">
              <a:rPr lang="en-US" altLang="en-US" smtClean="0"/>
              <a:pPr>
                <a:defRPr/>
              </a:pPr>
              <a:t>3</a:t>
            </a:fld>
            <a:endParaRPr lang="en-US" altLang="en-US"/>
          </a:p>
        </p:txBody>
      </p:sp>
    </p:spTree>
    <p:extLst>
      <p:ext uri="{BB962C8B-B14F-4D97-AF65-F5344CB8AC3E}">
        <p14:creationId xmlns:p14="http://schemas.microsoft.com/office/powerpoint/2010/main" val="71600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fix current pavements, build new pavements, and lower city temperatures with cooler pavements, increase production of solar farms and reduce operation and maintenance costs significantly.  However today I will present 3 materials (2) two to build new roads and (1) on to fix existing asphalt/chip seal roads/parking lots.</a:t>
            </a:r>
          </a:p>
        </p:txBody>
      </p:sp>
      <p:sp>
        <p:nvSpPr>
          <p:cNvPr id="4" name="Slide Number Placeholder 3"/>
          <p:cNvSpPr>
            <a:spLocks noGrp="1"/>
          </p:cNvSpPr>
          <p:nvPr>
            <p:ph type="sldNum" sz="quarter" idx="5"/>
          </p:nvPr>
        </p:nvSpPr>
        <p:spPr/>
        <p:txBody>
          <a:bodyPr/>
          <a:lstStyle/>
          <a:p>
            <a:pPr>
              <a:defRPr/>
            </a:pPr>
            <a:fld id="{CC061C8B-AB7D-4B01-94CA-4766A374C851}" type="slidenum">
              <a:rPr lang="en-US" altLang="en-US" smtClean="0"/>
              <a:pPr>
                <a:defRPr/>
              </a:pPr>
              <a:t>5</a:t>
            </a:fld>
            <a:endParaRPr lang="en-US" altLang="en-US"/>
          </a:p>
        </p:txBody>
      </p:sp>
    </p:spTree>
    <p:extLst>
      <p:ext uri="{BB962C8B-B14F-4D97-AF65-F5344CB8AC3E}">
        <p14:creationId xmlns:p14="http://schemas.microsoft.com/office/powerpoint/2010/main" val="18594319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 so FAR?</a:t>
            </a:r>
          </a:p>
        </p:txBody>
      </p:sp>
      <p:sp>
        <p:nvSpPr>
          <p:cNvPr id="4" name="Slide Number Placeholder 3"/>
          <p:cNvSpPr>
            <a:spLocks noGrp="1"/>
          </p:cNvSpPr>
          <p:nvPr>
            <p:ph type="sldNum" sz="quarter" idx="5"/>
          </p:nvPr>
        </p:nvSpPr>
        <p:spPr/>
        <p:txBody>
          <a:bodyPr/>
          <a:lstStyle/>
          <a:p>
            <a:pPr>
              <a:defRPr/>
            </a:pPr>
            <a:fld id="{CC061C8B-AB7D-4B01-94CA-4766A374C851}" type="slidenum">
              <a:rPr lang="en-US" altLang="en-US" smtClean="0"/>
              <a:pPr>
                <a:defRPr/>
              </a:pPr>
              <a:t>6</a:t>
            </a:fld>
            <a:endParaRPr lang="en-US" altLang="en-US"/>
          </a:p>
        </p:txBody>
      </p:sp>
    </p:spTree>
    <p:extLst>
      <p:ext uri="{BB962C8B-B14F-4D97-AF65-F5344CB8AC3E}">
        <p14:creationId xmlns:p14="http://schemas.microsoft.com/office/powerpoint/2010/main" val="1779543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EASY and FAST to apply with no special equipment and no handling procedure required - 100% environmentally safe</a:t>
            </a:r>
          </a:p>
        </p:txBody>
      </p:sp>
      <p:sp>
        <p:nvSpPr>
          <p:cNvPr id="4" name="Slide Number Placeholder 3"/>
          <p:cNvSpPr>
            <a:spLocks noGrp="1"/>
          </p:cNvSpPr>
          <p:nvPr>
            <p:ph type="sldNum" sz="quarter" idx="5"/>
          </p:nvPr>
        </p:nvSpPr>
        <p:spPr/>
        <p:txBody>
          <a:bodyPr/>
          <a:lstStyle/>
          <a:p>
            <a:pPr>
              <a:defRPr/>
            </a:pPr>
            <a:fld id="{CC061C8B-AB7D-4B01-94CA-4766A374C851}" type="slidenum">
              <a:rPr lang="en-US" altLang="en-US" smtClean="0"/>
              <a:pPr>
                <a:defRPr/>
              </a:pPr>
              <a:t>12</a:t>
            </a:fld>
            <a:endParaRPr lang="en-US" altLang="en-US"/>
          </a:p>
        </p:txBody>
      </p:sp>
    </p:spTree>
    <p:extLst>
      <p:ext uri="{BB962C8B-B14F-4D97-AF65-F5344CB8AC3E}">
        <p14:creationId xmlns:p14="http://schemas.microsoft.com/office/powerpoint/2010/main" val="2863027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a:t>
            </a:r>
            <a:r>
              <a:rPr lang="en-US" baseline="30000" dirty="0"/>
              <a:t>st</a:t>
            </a:r>
            <a:r>
              <a:rPr lang="en-US" dirty="0"/>
              <a:t> product New Road Construction - TERRA PAVE WHITE - Terra Pave has been battle tested – competitor pictures on top petroleum based materials – below Terra Pave White</a:t>
            </a:r>
          </a:p>
        </p:txBody>
      </p:sp>
      <p:sp>
        <p:nvSpPr>
          <p:cNvPr id="4" name="Slide Number Placeholder 3"/>
          <p:cNvSpPr>
            <a:spLocks noGrp="1"/>
          </p:cNvSpPr>
          <p:nvPr>
            <p:ph type="sldNum" sz="quarter" idx="5"/>
          </p:nvPr>
        </p:nvSpPr>
        <p:spPr/>
        <p:txBody>
          <a:bodyPr/>
          <a:lstStyle/>
          <a:p>
            <a:pPr>
              <a:defRPr/>
            </a:pPr>
            <a:fld id="{CC061C8B-AB7D-4B01-94CA-4766A374C851}" type="slidenum">
              <a:rPr lang="en-US" altLang="en-US" smtClean="0"/>
              <a:pPr>
                <a:defRPr/>
              </a:pPr>
              <a:t>13</a:t>
            </a:fld>
            <a:endParaRPr lang="en-US" altLang="en-US"/>
          </a:p>
        </p:txBody>
      </p:sp>
    </p:spTree>
    <p:extLst>
      <p:ext uri="{BB962C8B-B14F-4D97-AF65-F5344CB8AC3E}">
        <p14:creationId xmlns:p14="http://schemas.microsoft.com/office/powerpoint/2010/main" val="4023050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a:t>
            </a:r>
            <a:r>
              <a:rPr lang="en-US" baseline="30000" dirty="0"/>
              <a:t>nd</a:t>
            </a:r>
            <a:r>
              <a:rPr lang="en-US" dirty="0"/>
              <a:t> New product for new road construction – Terra Prime, SEAL PRIME LAYER</a:t>
            </a:r>
          </a:p>
        </p:txBody>
      </p:sp>
      <p:sp>
        <p:nvSpPr>
          <p:cNvPr id="4" name="Slide Number Placeholder 3"/>
          <p:cNvSpPr>
            <a:spLocks noGrp="1"/>
          </p:cNvSpPr>
          <p:nvPr>
            <p:ph type="sldNum" sz="quarter" idx="5"/>
          </p:nvPr>
        </p:nvSpPr>
        <p:spPr/>
        <p:txBody>
          <a:bodyPr/>
          <a:lstStyle/>
          <a:p>
            <a:pPr>
              <a:defRPr/>
            </a:pPr>
            <a:fld id="{CC061C8B-AB7D-4B01-94CA-4766A374C851}" type="slidenum">
              <a:rPr lang="en-US" altLang="en-US" smtClean="0"/>
              <a:pPr>
                <a:defRPr/>
              </a:pPr>
              <a:t>15</a:t>
            </a:fld>
            <a:endParaRPr lang="en-US" altLang="en-US"/>
          </a:p>
        </p:txBody>
      </p:sp>
    </p:spTree>
    <p:extLst>
      <p:ext uri="{BB962C8B-B14F-4D97-AF65-F5344CB8AC3E}">
        <p14:creationId xmlns:p14="http://schemas.microsoft.com/office/powerpoint/2010/main" val="25045322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lfab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B24435-E5D2-4F73-9F08-574FAFA58ACA}"/>
              </a:ext>
            </a:extLst>
          </p:cNvPr>
          <p:cNvSpPr/>
          <p:nvPr userDrawn="1"/>
        </p:nvSpPr>
        <p:spPr>
          <a:xfrm>
            <a:off x="0" y="2709863"/>
            <a:ext cx="12192000" cy="457200"/>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000"/>
          </a:p>
        </p:txBody>
      </p:sp>
      <p:sp>
        <p:nvSpPr>
          <p:cNvPr id="3" name="Rectangle 14">
            <a:extLst>
              <a:ext uri="{FF2B5EF4-FFF2-40B4-BE49-F238E27FC236}">
                <a16:creationId xmlns:a16="http://schemas.microsoft.com/office/drawing/2014/main" id="{E97C3FF8-73A5-440D-81A6-25DD60843195}"/>
              </a:ext>
            </a:extLst>
          </p:cNvPr>
          <p:cNvSpPr>
            <a:spLocks noChangeArrowheads="1"/>
          </p:cNvSpPr>
          <p:nvPr userDrawn="1"/>
        </p:nvSpPr>
        <p:spPr bwMode="auto">
          <a:xfrm>
            <a:off x="0" y="3149600"/>
            <a:ext cx="12192000" cy="3767138"/>
          </a:xfrm>
          <a:prstGeom prst="rect">
            <a:avLst/>
          </a:prstGeom>
          <a:solidFill>
            <a:srgbClr val="00B050"/>
          </a:solidFill>
          <a:ln>
            <a:noFill/>
          </a:ln>
        </p:spPr>
        <p:txBody>
          <a:bodyPr wrap="none" anchor="ct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defRPr/>
            </a:pPr>
            <a:endParaRPr lang="en-US" altLang="en-US" sz="2000"/>
          </a:p>
        </p:txBody>
      </p:sp>
      <p:pic>
        <p:nvPicPr>
          <p:cNvPr id="4" name="Picture 15">
            <a:extLst>
              <a:ext uri="{FF2B5EF4-FFF2-40B4-BE49-F238E27FC236}">
                <a16:creationId xmlns:a16="http://schemas.microsoft.com/office/drawing/2014/main" id="{EFB5EE97-1AE8-438F-B8B2-A6E6C147098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939800"/>
            <a:ext cx="11751733" cy="5976938"/>
          </a:xfrm>
          <a:prstGeom prst="rect">
            <a:avLst/>
          </a:prstGeom>
          <a:noFill/>
          <a:ln>
            <a:noFill/>
          </a:ln>
          <a:extLst>
            <a:ext uri="{909E8E84-426E-40DD-AFC4-6F175D3DCCD1}">
              <a14:hiddenFill xmlns:a14="http://schemas.microsoft.com/office/drawing/2010/main">
                <a:solidFill>
                  <a:srgbClr val="FFFFFF">
                    <a:alpha val="3019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6">
            <a:extLst>
              <a:ext uri="{FF2B5EF4-FFF2-40B4-BE49-F238E27FC236}">
                <a16:creationId xmlns:a16="http://schemas.microsoft.com/office/drawing/2014/main" id="{9FBE177C-0EC7-4A8E-ACBF-BA01C95A2239}"/>
              </a:ext>
            </a:extLst>
          </p:cNvPr>
          <p:cNvSpPr>
            <a:spLocks noChangeArrowheads="1"/>
          </p:cNvSpPr>
          <p:nvPr userDrawn="1"/>
        </p:nvSpPr>
        <p:spPr bwMode="auto">
          <a:xfrm>
            <a:off x="0" y="0"/>
            <a:ext cx="12192000" cy="2776538"/>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defRPr/>
            </a:pPr>
            <a:endParaRPr lang="en-US" altLang="en-US" sz="2000"/>
          </a:p>
        </p:txBody>
      </p:sp>
    </p:spTree>
    <p:extLst>
      <p:ext uri="{BB962C8B-B14F-4D97-AF65-F5344CB8AC3E}">
        <p14:creationId xmlns:p14="http://schemas.microsoft.com/office/powerpoint/2010/main" val="3690103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Footer Placeholder 3"/>
          <p:cNvSpPr txBox="1">
            <a:spLocks/>
          </p:cNvSpPr>
          <p:nvPr userDrawn="1"/>
        </p:nvSpPr>
        <p:spPr bwMode="auto">
          <a:xfrm>
            <a:off x="0" y="6416676"/>
            <a:ext cx="12192000" cy="441325"/>
          </a:xfrm>
          <a:prstGeom prst="rect">
            <a:avLst/>
          </a:prstGeom>
          <a:noFill/>
          <a:ln>
            <a:noFill/>
          </a:ln>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r>
              <a:rPr lang="en-US" altLang="en-US" sz="1200" dirty="0">
                <a:latin typeface="Franklin Gothic Book" panose="020B0503020102020204" pitchFamily="34" charset="0"/>
                <a:cs typeface="Arial" panose="020B0604020202020204" pitchFamily="34" charset="0"/>
              </a:rPr>
              <a:t>Copyright </a:t>
            </a:r>
            <a:r>
              <a:rPr lang="en-US" altLang="en-US" sz="1200" b="1" dirty="0">
                <a:cs typeface="Arial" panose="020B0604020202020204" pitchFamily="34" charset="0"/>
              </a:rPr>
              <a:t>©  2025</a:t>
            </a:r>
            <a:r>
              <a:rPr lang="en-US" altLang="en-US" sz="1200" b="1" baseline="0" dirty="0">
                <a:cs typeface="Arial" panose="020B0604020202020204" pitchFamily="34" charset="0"/>
              </a:rPr>
              <a:t> </a:t>
            </a:r>
            <a:r>
              <a:rPr lang="en-US" altLang="en-US" sz="1200" b="1" dirty="0">
                <a:cs typeface="Arial" panose="020B0604020202020204" pitchFamily="34" charset="0"/>
              </a:rPr>
              <a:t> </a:t>
            </a:r>
            <a:r>
              <a:rPr lang="en-US" altLang="en-US" sz="1200" b="0" dirty="0">
                <a:latin typeface="Franklin Gothic Book" panose="020B0503020102020204" pitchFamily="34" charset="0"/>
                <a:cs typeface="Arial" panose="020B0604020202020204" pitchFamily="34" charset="0"/>
              </a:rPr>
              <a:t>Eco</a:t>
            </a:r>
            <a:r>
              <a:rPr lang="en-US" altLang="en-US" sz="1200" b="0" baseline="0" dirty="0">
                <a:latin typeface="Franklin Gothic Book" panose="020B0503020102020204" pitchFamily="34" charset="0"/>
                <a:cs typeface="Arial" panose="020B0604020202020204" pitchFamily="34" charset="0"/>
              </a:rPr>
              <a:t> Estates International and T</a:t>
            </a:r>
            <a:r>
              <a:rPr lang="en-US" altLang="en-US" sz="1200" dirty="0">
                <a:latin typeface="Franklin Gothic Book" panose="020B0503020102020204" pitchFamily="34" charset="0"/>
                <a:cs typeface="Arial" panose="020B0604020202020204" pitchFamily="34" charset="0"/>
              </a:rPr>
              <a:t>erra Pave International, Inc.  All rights reserved</a:t>
            </a:r>
          </a:p>
        </p:txBody>
      </p:sp>
      <p:sp>
        <p:nvSpPr>
          <p:cNvPr id="3" name="Date Placeholder 2"/>
          <p:cNvSpPr>
            <a:spLocks noGrp="1"/>
          </p:cNvSpPr>
          <p:nvPr>
            <p:ph type="dt" sz="half" idx="10"/>
          </p:nvPr>
        </p:nvSpPr>
        <p:spPr/>
        <p:txBody>
          <a:bodyPr/>
          <a:lstStyle>
            <a:lvl1pPr>
              <a:defRPr/>
            </a:lvl1pPr>
          </a:lstStyle>
          <a:p>
            <a:pPr>
              <a:defRPr/>
            </a:pPr>
            <a:endParaRPr lang="en-US" altLang="en-US" dirty="0"/>
          </a:p>
        </p:txBody>
      </p:sp>
    </p:spTree>
    <p:extLst>
      <p:ext uri="{BB962C8B-B14F-4D97-AF65-F5344CB8AC3E}">
        <p14:creationId xmlns:p14="http://schemas.microsoft.com/office/powerpoint/2010/main" val="1446891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a:extLst>
              <a:ext uri="{FF2B5EF4-FFF2-40B4-BE49-F238E27FC236}">
                <a16:creationId xmlns:a16="http://schemas.microsoft.com/office/drawing/2014/main" id="{35BDFA50-A9F0-477E-B8B4-9141B760F3C0}"/>
              </a:ext>
            </a:extLst>
          </p:cNvPr>
          <p:cNvSpPr>
            <a:spLocks noGrp="1"/>
          </p:cNvSpPr>
          <p:nvPr>
            <p:ph type="ftr" sz="quarter" idx="10"/>
          </p:nvPr>
        </p:nvSpPr>
        <p:spPr/>
        <p:txBody>
          <a:bodyPr/>
          <a:lstStyle>
            <a:lvl1pPr>
              <a:defRPr/>
            </a:lvl1pPr>
          </a:lstStyle>
          <a:p>
            <a:pPr>
              <a:defRPr/>
            </a:pPr>
            <a:r>
              <a:rPr lang="en-US"/>
              <a:t>Confidential and Proprietary Information</a:t>
            </a:r>
          </a:p>
        </p:txBody>
      </p:sp>
      <p:sp>
        <p:nvSpPr>
          <p:cNvPr id="5" name="Slide Number Placeholder 2">
            <a:extLst>
              <a:ext uri="{FF2B5EF4-FFF2-40B4-BE49-F238E27FC236}">
                <a16:creationId xmlns:a16="http://schemas.microsoft.com/office/drawing/2014/main" id="{E9D1B755-CD5C-4263-9060-2B45B6AA68C4}"/>
              </a:ext>
            </a:extLst>
          </p:cNvPr>
          <p:cNvSpPr>
            <a:spLocks noGrp="1"/>
          </p:cNvSpPr>
          <p:nvPr>
            <p:ph type="sldNum" sz="quarter" idx="11"/>
          </p:nvPr>
        </p:nvSpPr>
        <p:spPr/>
        <p:txBody>
          <a:bodyPr/>
          <a:lstStyle>
            <a:lvl1pPr>
              <a:defRPr/>
            </a:lvl1pPr>
          </a:lstStyle>
          <a:p>
            <a:pPr>
              <a:defRPr/>
            </a:pPr>
            <a:fld id="{D7B3EE75-5C1A-4EE9-BC74-5AD56E3BFB6E}" type="slidenum">
              <a:rPr lang="en-US" altLang="en-US"/>
              <a:pPr>
                <a:defRPr/>
              </a:pPr>
              <a:t>‹#›</a:t>
            </a:fld>
            <a:endParaRPr lang="en-US" altLang="en-US"/>
          </a:p>
        </p:txBody>
      </p:sp>
    </p:spTree>
    <p:extLst>
      <p:ext uri="{BB962C8B-B14F-4D97-AF65-F5344CB8AC3E}">
        <p14:creationId xmlns:p14="http://schemas.microsoft.com/office/powerpoint/2010/main" val="1542846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Rectangle 3"/>
          <p:cNvSpPr>
            <a:spLocks noGrp="1" noChangeArrowheads="1"/>
          </p:cNvSpPr>
          <p:nvPr>
            <p:ph idx="1"/>
          </p:nvPr>
        </p:nvSpPr>
        <p:spPr bwMode="auto">
          <a:xfrm>
            <a:off x="585611" y="1358900"/>
            <a:ext cx="10972800" cy="4720167"/>
          </a:xfrm>
          <a:prstGeom prst="rect">
            <a:avLst/>
          </a:prstGeom>
          <a:noFill/>
          <a:ln>
            <a:noFill/>
          </a:ln>
          <a:extLst>
            <a:ext uri="{909E8E84-426E-40dd-AFC4-6F175D3DCCD1}"/>
            <a:ext uri="{91240B29-F687-4f45-9708-019B960494DF}"/>
            <a:ext uri="{FAA26D3D-D897-4be2-8F04-BA451C77F1D7}"/>
          </a:extLst>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1">
            <a:extLst>
              <a:ext uri="{FF2B5EF4-FFF2-40B4-BE49-F238E27FC236}">
                <a16:creationId xmlns:a16="http://schemas.microsoft.com/office/drawing/2014/main" id="{DB817077-54B6-43AD-B94D-2EFE4044D00A}"/>
              </a:ext>
            </a:extLst>
          </p:cNvPr>
          <p:cNvSpPr>
            <a:spLocks noGrp="1"/>
          </p:cNvSpPr>
          <p:nvPr>
            <p:ph type="ftr" sz="quarter" idx="10"/>
          </p:nvPr>
        </p:nvSpPr>
        <p:spPr/>
        <p:txBody>
          <a:bodyPr/>
          <a:lstStyle>
            <a:lvl1pPr>
              <a:defRPr/>
            </a:lvl1pPr>
          </a:lstStyle>
          <a:p>
            <a:pPr>
              <a:defRPr/>
            </a:pPr>
            <a:r>
              <a:rPr lang="en-US"/>
              <a:t>Confidential and Proprietary Information</a:t>
            </a:r>
          </a:p>
        </p:txBody>
      </p:sp>
      <p:sp>
        <p:nvSpPr>
          <p:cNvPr id="6" name="Slide Number Placeholder 2">
            <a:extLst>
              <a:ext uri="{FF2B5EF4-FFF2-40B4-BE49-F238E27FC236}">
                <a16:creationId xmlns:a16="http://schemas.microsoft.com/office/drawing/2014/main" id="{96967C5F-0AB2-40B4-8F01-B339AEF654CB}"/>
              </a:ext>
            </a:extLst>
          </p:cNvPr>
          <p:cNvSpPr>
            <a:spLocks noGrp="1"/>
          </p:cNvSpPr>
          <p:nvPr>
            <p:ph type="sldNum" sz="quarter" idx="11"/>
          </p:nvPr>
        </p:nvSpPr>
        <p:spPr/>
        <p:txBody>
          <a:bodyPr/>
          <a:lstStyle>
            <a:lvl1pPr>
              <a:defRPr/>
            </a:lvl1pPr>
          </a:lstStyle>
          <a:p>
            <a:pPr>
              <a:defRPr/>
            </a:pPr>
            <a:fld id="{54CE843B-0B72-4D78-AE4F-C4FA5345441E}" type="slidenum">
              <a:rPr lang="en-US" altLang="en-US"/>
              <a:pPr>
                <a:defRPr/>
              </a:pPr>
              <a:t>‹#›</a:t>
            </a:fld>
            <a:endParaRPr lang="en-US" altLang="en-US"/>
          </a:p>
        </p:txBody>
      </p:sp>
    </p:spTree>
    <p:extLst>
      <p:ext uri="{BB962C8B-B14F-4D97-AF65-F5344CB8AC3E}">
        <p14:creationId xmlns:p14="http://schemas.microsoft.com/office/powerpoint/2010/main" val="2330439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idx="1"/>
          </p:nvPr>
        </p:nvSpPr>
        <p:spPr>
          <a:xfrm>
            <a:off x="585611" y="1358900"/>
            <a:ext cx="10972800" cy="42799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a:extLst>
              <a:ext uri="{FF2B5EF4-FFF2-40B4-BE49-F238E27FC236}">
                <a16:creationId xmlns:a16="http://schemas.microsoft.com/office/drawing/2014/main" id="{B95D81C2-F081-4E86-A6BD-74679E4C6756}"/>
              </a:ext>
            </a:extLst>
          </p:cNvPr>
          <p:cNvSpPr>
            <a:spLocks noGrp="1"/>
          </p:cNvSpPr>
          <p:nvPr>
            <p:ph type="ftr" sz="quarter" idx="10"/>
          </p:nvPr>
        </p:nvSpPr>
        <p:spPr/>
        <p:txBody>
          <a:bodyPr/>
          <a:lstStyle>
            <a:lvl1pPr>
              <a:defRPr/>
            </a:lvl1pPr>
          </a:lstStyle>
          <a:p>
            <a:pPr>
              <a:defRPr/>
            </a:pPr>
            <a:r>
              <a:rPr lang="en-US"/>
              <a:t>Confidential and Proprietary Information</a:t>
            </a:r>
          </a:p>
        </p:txBody>
      </p:sp>
      <p:sp>
        <p:nvSpPr>
          <p:cNvPr id="6" name="Slide Number Placeholder 2">
            <a:extLst>
              <a:ext uri="{FF2B5EF4-FFF2-40B4-BE49-F238E27FC236}">
                <a16:creationId xmlns:a16="http://schemas.microsoft.com/office/drawing/2014/main" id="{CA656C51-D807-4D16-8811-5889960EB891}"/>
              </a:ext>
            </a:extLst>
          </p:cNvPr>
          <p:cNvSpPr>
            <a:spLocks noGrp="1"/>
          </p:cNvSpPr>
          <p:nvPr>
            <p:ph type="sldNum" sz="quarter" idx="11"/>
          </p:nvPr>
        </p:nvSpPr>
        <p:spPr/>
        <p:txBody>
          <a:bodyPr/>
          <a:lstStyle>
            <a:lvl1pPr>
              <a:defRPr/>
            </a:lvl1pPr>
          </a:lstStyle>
          <a:p>
            <a:pPr>
              <a:defRPr/>
            </a:pPr>
            <a:fld id="{985C4CD0-EAB8-44AE-A0A3-99EDF32193C2}" type="slidenum">
              <a:rPr lang="en-US" altLang="en-US"/>
              <a:pPr>
                <a:defRPr/>
              </a:pPr>
              <a:t>‹#›</a:t>
            </a:fld>
            <a:endParaRPr lang="en-US" altLang="en-US"/>
          </a:p>
        </p:txBody>
      </p:sp>
    </p:spTree>
    <p:extLst>
      <p:ext uri="{BB962C8B-B14F-4D97-AF65-F5344CB8AC3E}">
        <p14:creationId xmlns:p14="http://schemas.microsoft.com/office/powerpoint/2010/main" val="2496616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sz="half" idx="1"/>
          </p:nvPr>
        </p:nvSpPr>
        <p:spPr>
          <a:xfrm>
            <a:off x="563033" y="1468967"/>
            <a:ext cx="5384800" cy="4983163"/>
          </a:xfrm>
        </p:spPr>
        <p:txBody>
          <a:bodyPr/>
          <a:lstStyle>
            <a:lvl1pPr>
              <a:defRPr sz="20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3"/>
          <p:cNvSpPr>
            <a:spLocks noGrp="1"/>
          </p:cNvSpPr>
          <p:nvPr>
            <p:ph sz="half" idx="2"/>
          </p:nvPr>
        </p:nvSpPr>
        <p:spPr>
          <a:xfrm>
            <a:off x="6151033" y="1468967"/>
            <a:ext cx="5384800" cy="4983163"/>
          </a:xfrm>
        </p:spPr>
        <p:txBody>
          <a:bodyPr/>
          <a:lstStyle>
            <a:lvl1pPr>
              <a:defRPr sz="20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1">
            <a:extLst>
              <a:ext uri="{FF2B5EF4-FFF2-40B4-BE49-F238E27FC236}">
                <a16:creationId xmlns:a16="http://schemas.microsoft.com/office/drawing/2014/main" id="{05BA86B7-EE5F-4373-A8D6-BCB0446A450E}"/>
              </a:ext>
            </a:extLst>
          </p:cNvPr>
          <p:cNvSpPr>
            <a:spLocks noGrp="1"/>
          </p:cNvSpPr>
          <p:nvPr>
            <p:ph type="ftr" sz="quarter" idx="10"/>
          </p:nvPr>
        </p:nvSpPr>
        <p:spPr/>
        <p:txBody>
          <a:bodyPr/>
          <a:lstStyle>
            <a:lvl1pPr>
              <a:defRPr/>
            </a:lvl1pPr>
          </a:lstStyle>
          <a:p>
            <a:pPr>
              <a:defRPr/>
            </a:pPr>
            <a:r>
              <a:rPr lang="en-US"/>
              <a:t>Confidential and Proprietary Information</a:t>
            </a:r>
          </a:p>
        </p:txBody>
      </p:sp>
      <p:sp>
        <p:nvSpPr>
          <p:cNvPr id="8" name="Slide Number Placeholder 2">
            <a:extLst>
              <a:ext uri="{FF2B5EF4-FFF2-40B4-BE49-F238E27FC236}">
                <a16:creationId xmlns:a16="http://schemas.microsoft.com/office/drawing/2014/main" id="{30AF8A9D-1218-4E53-8DC1-D040E9AAC3D3}"/>
              </a:ext>
            </a:extLst>
          </p:cNvPr>
          <p:cNvSpPr>
            <a:spLocks noGrp="1"/>
          </p:cNvSpPr>
          <p:nvPr>
            <p:ph type="sldNum" sz="quarter" idx="11"/>
          </p:nvPr>
        </p:nvSpPr>
        <p:spPr/>
        <p:txBody>
          <a:bodyPr/>
          <a:lstStyle>
            <a:lvl1pPr>
              <a:defRPr/>
            </a:lvl1pPr>
          </a:lstStyle>
          <a:p>
            <a:pPr>
              <a:defRPr/>
            </a:pPr>
            <a:fld id="{CFA01438-1E66-4260-9830-94C16D060000}" type="slidenum">
              <a:rPr lang="en-US" altLang="en-US"/>
              <a:pPr>
                <a:defRPr/>
              </a:pPr>
              <a:t>‹#›</a:t>
            </a:fld>
            <a:endParaRPr lang="en-US" altLang="en-US"/>
          </a:p>
        </p:txBody>
      </p:sp>
    </p:spTree>
    <p:extLst>
      <p:ext uri="{BB962C8B-B14F-4D97-AF65-F5344CB8AC3E}">
        <p14:creationId xmlns:p14="http://schemas.microsoft.com/office/powerpoint/2010/main" val="3468604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Picture Placeholder 2"/>
          <p:cNvSpPr>
            <a:spLocks noGrp="1"/>
          </p:cNvSpPr>
          <p:nvPr>
            <p:ph type="pic" idx="1"/>
          </p:nvPr>
        </p:nvSpPr>
        <p:spPr>
          <a:xfrm>
            <a:off x="891170" y="1490132"/>
            <a:ext cx="10465459" cy="457106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Footer Placeholder 1">
            <a:extLst>
              <a:ext uri="{FF2B5EF4-FFF2-40B4-BE49-F238E27FC236}">
                <a16:creationId xmlns:a16="http://schemas.microsoft.com/office/drawing/2014/main" id="{1C3A88B6-4B3A-45A5-8640-052DD5D40097}"/>
              </a:ext>
            </a:extLst>
          </p:cNvPr>
          <p:cNvSpPr>
            <a:spLocks noGrp="1"/>
          </p:cNvSpPr>
          <p:nvPr>
            <p:ph type="ftr" sz="quarter" idx="10"/>
          </p:nvPr>
        </p:nvSpPr>
        <p:spPr/>
        <p:txBody>
          <a:bodyPr/>
          <a:lstStyle>
            <a:lvl1pPr>
              <a:defRPr/>
            </a:lvl1pPr>
          </a:lstStyle>
          <a:p>
            <a:pPr>
              <a:defRPr/>
            </a:pPr>
            <a:r>
              <a:rPr lang="en-US"/>
              <a:t>Confidential and Proprietary Information</a:t>
            </a:r>
          </a:p>
        </p:txBody>
      </p:sp>
      <p:sp>
        <p:nvSpPr>
          <p:cNvPr id="6" name="Slide Number Placeholder 2">
            <a:extLst>
              <a:ext uri="{FF2B5EF4-FFF2-40B4-BE49-F238E27FC236}">
                <a16:creationId xmlns:a16="http://schemas.microsoft.com/office/drawing/2014/main" id="{409D30B9-9600-431C-83C6-B2233CAE4795}"/>
              </a:ext>
            </a:extLst>
          </p:cNvPr>
          <p:cNvSpPr>
            <a:spLocks noGrp="1"/>
          </p:cNvSpPr>
          <p:nvPr>
            <p:ph type="sldNum" sz="quarter" idx="11"/>
          </p:nvPr>
        </p:nvSpPr>
        <p:spPr/>
        <p:txBody>
          <a:bodyPr/>
          <a:lstStyle>
            <a:lvl1pPr>
              <a:defRPr/>
            </a:lvl1pPr>
          </a:lstStyle>
          <a:p>
            <a:pPr>
              <a:defRPr/>
            </a:pPr>
            <a:fld id="{2687C4D5-968D-4FF5-BFA3-1301264E7E15}" type="slidenum">
              <a:rPr lang="en-US" altLang="en-US"/>
              <a:pPr>
                <a:defRPr/>
              </a:pPr>
              <a:t>‹#›</a:t>
            </a:fld>
            <a:endParaRPr lang="en-US" altLang="en-US"/>
          </a:p>
        </p:txBody>
      </p:sp>
    </p:spTree>
    <p:extLst>
      <p:ext uri="{BB962C8B-B14F-4D97-AF65-F5344CB8AC3E}">
        <p14:creationId xmlns:p14="http://schemas.microsoft.com/office/powerpoint/2010/main" val="475904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Rectangle 3"/>
          <p:cNvSpPr>
            <a:spLocks noGrp="1" noChangeArrowheads="1"/>
          </p:cNvSpPr>
          <p:nvPr>
            <p:ph idx="1"/>
          </p:nvPr>
        </p:nvSpPr>
        <p:spPr bwMode="auto">
          <a:xfrm>
            <a:off x="585611" y="1358900"/>
            <a:ext cx="10972800" cy="4711700"/>
          </a:xfrm>
          <a:prstGeom prst="rect">
            <a:avLst/>
          </a:prstGeom>
          <a:noFill/>
          <a:ln>
            <a:noFill/>
          </a:ln>
          <a:extLst>
            <a:ext uri="{909E8E84-426E-40dd-AFC4-6F175D3DCCD1}"/>
            <a:ext uri="{91240B29-F687-4f45-9708-019B960494DF}"/>
            <a:ext uri="{FAA26D3D-D897-4be2-8F04-BA451C77F1D7}"/>
          </a:extLst>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1">
            <a:extLst>
              <a:ext uri="{FF2B5EF4-FFF2-40B4-BE49-F238E27FC236}">
                <a16:creationId xmlns:a16="http://schemas.microsoft.com/office/drawing/2014/main" id="{8FC32924-CB73-4A75-9D1E-8A759121BA9F}"/>
              </a:ext>
            </a:extLst>
          </p:cNvPr>
          <p:cNvSpPr>
            <a:spLocks noGrp="1"/>
          </p:cNvSpPr>
          <p:nvPr>
            <p:ph type="ftr" sz="quarter" idx="10"/>
          </p:nvPr>
        </p:nvSpPr>
        <p:spPr/>
        <p:txBody>
          <a:bodyPr/>
          <a:lstStyle>
            <a:lvl1pPr>
              <a:defRPr/>
            </a:lvl1pPr>
          </a:lstStyle>
          <a:p>
            <a:pPr>
              <a:defRPr/>
            </a:pPr>
            <a:r>
              <a:rPr lang="en-US"/>
              <a:t>Confidential and Proprietary Information</a:t>
            </a:r>
          </a:p>
        </p:txBody>
      </p:sp>
      <p:sp>
        <p:nvSpPr>
          <p:cNvPr id="6" name="Slide Number Placeholder 2">
            <a:extLst>
              <a:ext uri="{FF2B5EF4-FFF2-40B4-BE49-F238E27FC236}">
                <a16:creationId xmlns:a16="http://schemas.microsoft.com/office/drawing/2014/main" id="{AEAF1E40-4DA0-4A26-9A1B-033BC60F0159}"/>
              </a:ext>
            </a:extLst>
          </p:cNvPr>
          <p:cNvSpPr>
            <a:spLocks noGrp="1"/>
          </p:cNvSpPr>
          <p:nvPr>
            <p:ph type="sldNum" sz="quarter" idx="11"/>
          </p:nvPr>
        </p:nvSpPr>
        <p:spPr/>
        <p:txBody>
          <a:bodyPr/>
          <a:lstStyle>
            <a:lvl1pPr>
              <a:defRPr/>
            </a:lvl1pPr>
          </a:lstStyle>
          <a:p>
            <a:pPr>
              <a:defRPr/>
            </a:pPr>
            <a:fld id="{27FBB4D6-58EA-4328-8D7A-5DA50323CFDB}" type="slidenum">
              <a:rPr lang="en-US" altLang="en-US"/>
              <a:pPr>
                <a:defRPr/>
              </a:pPr>
              <a:t>‹#›</a:t>
            </a:fld>
            <a:endParaRPr lang="en-US" altLang="en-US"/>
          </a:p>
        </p:txBody>
      </p:sp>
    </p:spTree>
    <p:extLst>
      <p:ext uri="{BB962C8B-B14F-4D97-AF65-F5344CB8AC3E}">
        <p14:creationId xmlns:p14="http://schemas.microsoft.com/office/powerpoint/2010/main" val="403920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20465-7C4A-49AF-A12F-DF1A51A815CA}"/>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s-ES"/>
          </a:p>
        </p:txBody>
      </p:sp>
      <p:sp>
        <p:nvSpPr>
          <p:cNvPr id="3" name="Subtitle 2">
            <a:extLst>
              <a:ext uri="{FF2B5EF4-FFF2-40B4-BE49-F238E27FC236}">
                <a16:creationId xmlns:a16="http://schemas.microsoft.com/office/drawing/2014/main" id="{117302FD-889C-47FD-8B14-49C21856710C}"/>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s-ES"/>
          </a:p>
        </p:txBody>
      </p:sp>
      <p:sp>
        <p:nvSpPr>
          <p:cNvPr id="4" name="Date Placeholder 3">
            <a:extLst>
              <a:ext uri="{FF2B5EF4-FFF2-40B4-BE49-F238E27FC236}">
                <a16:creationId xmlns:a16="http://schemas.microsoft.com/office/drawing/2014/main" id="{F4164C14-D5BD-4C9E-9E59-61EB290F5574}"/>
              </a:ext>
            </a:extLst>
          </p:cNvPr>
          <p:cNvSpPr>
            <a:spLocks noGrp="1"/>
          </p:cNvSpPr>
          <p:nvPr>
            <p:ph type="dt" sz="half" idx="10"/>
          </p:nvPr>
        </p:nvSpPr>
        <p:spPr/>
        <p:txBody>
          <a:bodyPr/>
          <a:lstStyle/>
          <a:p>
            <a:fld id="{29A6A2BC-8684-47A9-83BB-D2AA9124347A}" type="datetimeFigureOut">
              <a:rPr lang="es-ES" smtClean="0"/>
              <a:t>11/05/2025</a:t>
            </a:fld>
            <a:endParaRPr lang="es-ES"/>
          </a:p>
        </p:txBody>
      </p:sp>
      <p:sp>
        <p:nvSpPr>
          <p:cNvPr id="5" name="Footer Placeholder 4">
            <a:extLst>
              <a:ext uri="{FF2B5EF4-FFF2-40B4-BE49-F238E27FC236}">
                <a16:creationId xmlns:a16="http://schemas.microsoft.com/office/drawing/2014/main" id="{08E22388-6028-4CEC-9775-82108E19A0FE}"/>
              </a:ext>
            </a:extLst>
          </p:cNvPr>
          <p:cNvSpPr>
            <a:spLocks noGrp="1"/>
          </p:cNvSpPr>
          <p:nvPr>
            <p:ph type="ftr" sz="quarter" idx="11"/>
          </p:nvPr>
        </p:nvSpPr>
        <p:spPr/>
        <p:txBody>
          <a:bodyPr/>
          <a:lstStyle/>
          <a:p>
            <a:endParaRPr lang="es-ES"/>
          </a:p>
        </p:txBody>
      </p:sp>
      <p:sp>
        <p:nvSpPr>
          <p:cNvPr id="6" name="Slide Number Placeholder 5">
            <a:extLst>
              <a:ext uri="{FF2B5EF4-FFF2-40B4-BE49-F238E27FC236}">
                <a16:creationId xmlns:a16="http://schemas.microsoft.com/office/drawing/2014/main" id="{8F2251EA-F70A-4231-BCEF-5CB146DDA402}"/>
              </a:ext>
            </a:extLst>
          </p:cNvPr>
          <p:cNvSpPr>
            <a:spLocks noGrp="1"/>
          </p:cNvSpPr>
          <p:nvPr>
            <p:ph type="sldNum" sz="quarter" idx="12"/>
          </p:nvPr>
        </p:nvSpPr>
        <p:spPr/>
        <p:txBody>
          <a:bodyPr/>
          <a:lstStyle/>
          <a:p>
            <a:fld id="{FF7BC20A-5888-4140-973A-BFF25A207EC7}" type="slidenum">
              <a:rPr lang="es-ES" smtClean="0"/>
              <a:t>‹#›</a:t>
            </a:fld>
            <a:endParaRPr lang="es-ES"/>
          </a:p>
        </p:txBody>
      </p:sp>
    </p:spTree>
    <p:extLst>
      <p:ext uri="{BB962C8B-B14F-4D97-AF65-F5344CB8AC3E}">
        <p14:creationId xmlns:p14="http://schemas.microsoft.com/office/powerpoint/2010/main" val="3413190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Silfab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B24435-E5D2-4F73-9F08-574FAFA58ACA}"/>
              </a:ext>
            </a:extLst>
          </p:cNvPr>
          <p:cNvSpPr/>
          <p:nvPr userDrawn="1"/>
        </p:nvSpPr>
        <p:spPr>
          <a:xfrm>
            <a:off x="0" y="2709863"/>
            <a:ext cx="12192000" cy="457200"/>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000"/>
          </a:p>
        </p:txBody>
      </p:sp>
      <p:sp>
        <p:nvSpPr>
          <p:cNvPr id="3" name="Rectangle 14">
            <a:extLst>
              <a:ext uri="{FF2B5EF4-FFF2-40B4-BE49-F238E27FC236}">
                <a16:creationId xmlns:a16="http://schemas.microsoft.com/office/drawing/2014/main" id="{E97C3FF8-73A5-440D-81A6-25DD60843195}"/>
              </a:ext>
            </a:extLst>
          </p:cNvPr>
          <p:cNvSpPr>
            <a:spLocks noChangeArrowheads="1"/>
          </p:cNvSpPr>
          <p:nvPr userDrawn="1"/>
        </p:nvSpPr>
        <p:spPr bwMode="auto">
          <a:xfrm>
            <a:off x="0" y="3149600"/>
            <a:ext cx="12192000" cy="3767138"/>
          </a:xfrm>
          <a:prstGeom prst="rect">
            <a:avLst/>
          </a:prstGeom>
          <a:solidFill>
            <a:srgbClr val="00B050"/>
          </a:solidFill>
          <a:ln>
            <a:noFill/>
          </a:ln>
        </p:spPr>
        <p:txBody>
          <a:bodyPr wrap="none" anchor="ct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defRPr/>
            </a:pPr>
            <a:endParaRPr lang="en-US" altLang="en-US" sz="2000"/>
          </a:p>
        </p:txBody>
      </p:sp>
      <p:pic>
        <p:nvPicPr>
          <p:cNvPr id="4" name="Picture 15">
            <a:extLst>
              <a:ext uri="{FF2B5EF4-FFF2-40B4-BE49-F238E27FC236}">
                <a16:creationId xmlns:a16="http://schemas.microsoft.com/office/drawing/2014/main" id="{EFB5EE97-1AE8-438F-B8B2-A6E6C147098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939800"/>
            <a:ext cx="11751733" cy="5976938"/>
          </a:xfrm>
          <a:prstGeom prst="rect">
            <a:avLst/>
          </a:prstGeom>
          <a:noFill/>
          <a:ln>
            <a:noFill/>
          </a:ln>
          <a:extLst>
            <a:ext uri="{909E8E84-426E-40DD-AFC4-6F175D3DCCD1}">
              <a14:hiddenFill xmlns:a14="http://schemas.microsoft.com/office/drawing/2010/main">
                <a:solidFill>
                  <a:srgbClr val="FFFFFF">
                    <a:alpha val="3019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6">
            <a:extLst>
              <a:ext uri="{FF2B5EF4-FFF2-40B4-BE49-F238E27FC236}">
                <a16:creationId xmlns:a16="http://schemas.microsoft.com/office/drawing/2014/main" id="{9FBE177C-0EC7-4A8E-ACBF-BA01C95A2239}"/>
              </a:ext>
            </a:extLst>
          </p:cNvPr>
          <p:cNvSpPr>
            <a:spLocks noChangeArrowheads="1"/>
          </p:cNvSpPr>
          <p:nvPr userDrawn="1"/>
        </p:nvSpPr>
        <p:spPr bwMode="auto">
          <a:xfrm>
            <a:off x="0" y="0"/>
            <a:ext cx="12192000" cy="2776538"/>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defRPr/>
            </a:pPr>
            <a:endParaRPr lang="en-US" altLang="en-US" sz="2000"/>
          </a:p>
        </p:txBody>
      </p:sp>
      <p:pic>
        <p:nvPicPr>
          <p:cNvPr id="6" name="Picture 5">
            <a:extLst>
              <a:ext uri="{FF2B5EF4-FFF2-40B4-BE49-F238E27FC236}">
                <a16:creationId xmlns:a16="http://schemas.microsoft.com/office/drawing/2014/main" id="{E82659FB-6B0E-40B8-A984-6C59A2C1CA8B}"/>
              </a:ext>
            </a:extLst>
          </p:cNvPr>
          <p:cNvPicPr>
            <a:picLocks noChangeAspect="1"/>
          </p:cNvPicPr>
          <p:nvPr userDrawn="1"/>
        </p:nvPicPr>
        <p:blipFill>
          <a:blip r:embed="rId3"/>
          <a:srcRect t="2500" b="2500"/>
          <a:stretch/>
        </p:blipFill>
        <p:spPr>
          <a:xfrm>
            <a:off x="0" y="-2117131"/>
            <a:ext cx="12192000" cy="7733663"/>
          </a:xfrm>
          <a:prstGeom prst="rect">
            <a:avLst/>
          </a:prstGeom>
        </p:spPr>
      </p:pic>
      <p:pic>
        <p:nvPicPr>
          <p:cNvPr id="7" name="Picture 6">
            <a:extLst>
              <a:ext uri="{FF2B5EF4-FFF2-40B4-BE49-F238E27FC236}">
                <a16:creationId xmlns:a16="http://schemas.microsoft.com/office/drawing/2014/main" id="{AAC25E8D-A918-48E4-9728-E35624248E3E}"/>
              </a:ext>
            </a:extLst>
          </p:cNvPr>
          <p:cNvPicPr>
            <a:picLocks noChangeAspect="1"/>
          </p:cNvPicPr>
          <p:nvPr userDrawn="1"/>
        </p:nvPicPr>
        <p:blipFill>
          <a:blip r:embed="rId4"/>
          <a:stretch>
            <a:fillRect/>
          </a:stretch>
        </p:blipFill>
        <p:spPr>
          <a:xfrm>
            <a:off x="-26410" y="4995747"/>
            <a:ext cx="12218410" cy="2740190"/>
          </a:xfrm>
          <a:prstGeom prst="rect">
            <a:avLst/>
          </a:prstGeom>
        </p:spPr>
      </p:pic>
      <p:cxnSp>
        <p:nvCxnSpPr>
          <p:cNvPr id="9" name="Straight Connector 8">
            <a:extLst>
              <a:ext uri="{FF2B5EF4-FFF2-40B4-BE49-F238E27FC236}">
                <a16:creationId xmlns:a16="http://schemas.microsoft.com/office/drawing/2014/main" id="{C4257C41-7ECC-498E-8C97-5F02B5FF4AFA}"/>
              </a:ext>
            </a:extLst>
          </p:cNvPr>
          <p:cNvCxnSpPr/>
          <p:nvPr userDrawn="1"/>
        </p:nvCxnSpPr>
        <p:spPr>
          <a:xfrm>
            <a:off x="0" y="5271884"/>
            <a:ext cx="7924268" cy="0"/>
          </a:xfrm>
          <a:prstGeom prst="line">
            <a:avLst/>
          </a:prstGeom>
          <a:ln w="22225">
            <a:solidFill>
              <a:srgbClr val="C10230"/>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CB8BA526-CF3E-4392-B717-551C9E6237B9}"/>
              </a:ext>
            </a:extLst>
          </p:cNvPr>
          <p:cNvSpPr>
            <a:spLocks noGrp="1"/>
          </p:cNvSpPr>
          <p:nvPr>
            <p:ph type="ctrTitle" hasCustomPrompt="1"/>
          </p:nvPr>
        </p:nvSpPr>
        <p:spPr>
          <a:xfrm>
            <a:off x="569344" y="5616532"/>
            <a:ext cx="7228935" cy="1116467"/>
          </a:xfrm>
          <a:prstGeom prst="rect">
            <a:avLst/>
          </a:prstGeom>
          <a:noFill/>
        </p:spPr>
        <p:txBody>
          <a:bodyPr lIns="0" tIns="0" rIns="0" bIns="0" anchor="t" anchorCtr="0">
            <a:normAutofit/>
          </a:bodyPr>
          <a:lstStyle>
            <a:lvl1pPr algn="l">
              <a:defRPr sz="5400">
                <a:solidFill>
                  <a:srgbClr val="FEC527"/>
                </a:solidFill>
              </a:defRPr>
            </a:lvl1pPr>
          </a:lstStyle>
          <a:p>
            <a:r>
              <a:rPr lang="en-US" dirty="0"/>
              <a:t>Presentation Title</a:t>
            </a:r>
          </a:p>
        </p:txBody>
      </p:sp>
      <p:sp>
        <p:nvSpPr>
          <p:cNvPr id="11" name="Subtitle 2">
            <a:extLst>
              <a:ext uri="{FF2B5EF4-FFF2-40B4-BE49-F238E27FC236}">
                <a16:creationId xmlns:a16="http://schemas.microsoft.com/office/drawing/2014/main" id="{D0261D48-A50B-41AD-BFE5-655A4DCDDE18}"/>
              </a:ext>
            </a:extLst>
          </p:cNvPr>
          <p:cNvSpPr>
            <a:spLocks noGrp="1"/>
          </p:cNvSpPr>
          <p:nvPr>
            <p:ph type="subTitle" idx="1" hasCustomPrompt="1"/>
          </p:nvPr>
        </p:nvSpPr>
        <p:spPr>
          <a:xfrm>
            <a:off x="591817" y="6693365"/>
            <a:ext cx="5477773" cy="592425"/>
          </a:xfrm>
        </p:spPr>
        <p:txBody>
          <a:bodyPr lIns="0" tIns="0" rIns="0" b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First Name Last Name</a:t>
            </a:r>
          </a:p>
        </p:txBody>
      </p:sp>
    </p:spTree>
    <p:extLst>
      <p:ext uri="{BB962C8B-B14F-4D97-AF65-F5344CB8AC3E}">
        <p14:creationId xmlns:p14="http://schemas.microsoft.com/office/powerpoint/2010/main" val="818814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invGray">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51D4FCA-0035-4424-AEE0-0663B91A7498}"/>
              </a:ext>
            </a:extLst>
          </p:cNvPr>
          <p:cNvSpPr/>
          <p:nvPr userDrawn="1"/>
        </p:nvSpPr>
        <p:spPr>
          <a:xfrm>
            <a:off x="0" y="139701"/>
            <a:ext cx="12192000" cy="1109663"/>
          </a:xfrm>
          <a:prstGeom prst="rect">
            <a:avLst/>
          </a:prstGeom>
          <a:solidFill>
            <a:srgbClr val="00529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000"/>
          </a:p>
        </p:txBody>
      </p:sp>
      <p:sp>
        <p:nvSpPr>
          <p:cNvPr id="10" name="Rectangle 9">
            <a:extLst>
              <a:ext uri="{FF2B5EF4-FFF2-40B4-BE49-F238E27FC236}">
                <a16:creationId xmlns:a16="http://schemas.microsoft.com/office/drawing/2014/main" id="{3AC93977-BA21-43E0-AC58-6019422F298F}"/>
              </a:ext>
            </a:extLst>
          </p:cNvPr>
          <p:cNvSpPr/>
          <p:nvPr userDrawn="1"/>
        </p:nvSpPr>
        <p:spPr>
          <a:xfrm>
            <a:off x="0" y="0"/>
            <a:ext cx="12192000" cy="1109663"/>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000">
              <a:ln>
                <a:solidFill>
                  <a:srgbClr val="00B0F0"/>
                </a:solidFill>
              </a:ln>
            </a:endParaRPr>
          </a:p>
        </p:txBody>
      </p:sp>
      <p:pic>
        <p:nvPicPr>
          <p:cNvPr id="1028" name="Picture 10">
            <a:extLst>
              <a:ext uri="{FF2B5EF4-FFF2-40B4-BE49-F238E27FC236}">
                <a16:creationId xmlns:a16="http://schemas.microsoft.com/office/drawing/2014/main" id="{05575EAC-BB5F-49D6-A18F-F63C2343447E}"/>
              </a:ext>
            </a:extLst>
          </p:cNvPr>
          <p:cNvPicPr>
            <a:picLocks noChangeAspect="1"/>
          </p:cNvPicPr>
          <p:nvPr userDrawn="1"/>
        </p:nvPicPr>
        <p:blipFill>
          <a:blip r:embed="rId12">
            <a:extLst>
              <a:ext uri="{28A0092B-C50C-407E-A947-70E740481C1C}">
                <a14:useLocalDpi xmlns:a14="http://schemas.microsoft.com/office/drawing/2010/main" val="0"/>
              </a:ext>
            </a:extLst>
          </a:blip>
          <a:srcRect t="34677"/>
          <a:stretch>
            <a:fillRect/>
          </a:stretch>
        </p:blipFill>
        <p:spPr bwMode="auto">
          <a:xfrm>
            <a:off x="7916334" y="0"/>
            <a:ext cx="4461933" cy="1371600"/>
          </a:xfrm>
          <a:prstGeom prst="rect">
            <a:avLst/>
          </a:prstGeom>
          <a:noFill/>
          <a:ln>
            <a:noFill/>
          </a:ln>
          <a:extLst>
            <a:ext uri="{909E8E84-426E-40DD-AFC4-6F175D3DCCD1}">
              <a14:hiddenFill xmlns:a14="http://schemas.microsoft.com/office/drawing/2010/main">
                <a:solidFill>
                  <a:srgbClr val="FFFFFF">
                    <a:alpha val="3215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a:extLst>
              <a:ext uri="{FF2B5EF4-FFF2-40B4-BE49-F238E27FC236}">
                <a16:creationId xmlns:a16="http://schemas.microsoft.com/office/drawing/2014/main" id="{58E20F0B-D830-48E5-9246-0331B9026F13}"/>
              </a:ext>
            </a:extLst>
          </p:cNvPr>
          <p:cNvSpPr>
            <a:spLocks noGrp="1" noChangeArrowheads="1"/>
          </p:cNvSpPr>
          <p:nvPr>
            <p:ph type="title"/>
          </p:nvPr>
        </p:nvSpPr>
        <p:spPr bwMode="auto">
          <a:xfrm>
            <a:off x="563033" y="287338"/>
            <a:ext cx="109728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30" name="Rectangle 3">
            <a:extLst>
              <a:ext uri="{FF2B5EF4-FFF2-40B4-BE49-F238E27FC236}">
                <a16:creationId xmlns:a16="http://schemas.microsoft.com/office/drawing/2014/main" id="{90C72142-6EE5-40EC-94C4-B7327DA259DC}"/>
              </a:ext>
            </a:extLst>
          </p:cNvPr>
          <p:cNvSpPr>
            <a:spLocks noGrp="1" noChangeArrowheads="1"/>
          </p:cNvSpPr>
          <p:nvPr>
            <p:ph type="body" idx="1"/>
          </p:nvPr>
        </p:nvSpPr>
        <p:spPr bwMode="auto">
          <a:xfrm>
            <a:off x="586317" y="1358900"/>
            <a:ext cx="10972800" cy="471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Footer Placeholder 1">
            <a:extLst>
              <a:ext uri="{FF2B5EF4-FFF2-40B4-BE49-F238E27FC236}">
                <a16:creationId xmlns:a16="http://schemas.microsoft.com/office/drawing/2014/main" id="{83E47C06-F927-4974-915D-9F714F1FC6D2}"/>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000" i="1">
                <a:solidFill>
                  <a:schemeClr val="tx1">
                    <a:lumMod val="50000"/>
                    <a:lumOff val="50000"/>
                  </a:schemeClr>
                </a:solidFill>
                <a:latin typeface="Trebuchet MS"/>
                <a:ea typeface="ＭＳ Ｐゴシック" charset="0"/>
                <a:cs typeface="Trebuchet MS"/>
              </a:defRPr>
            </a:lvl1pPr>
          </a:lstStyle>
          <a:p>
            <a:pPr>
              <a:defRPr/>
            </a:pPr>
            <a:r>
              <a:rPr lang="en-US"/>
              <a:t>Confidential and Proprietary Information</a:t>
            </a:r>
          </a:p>
        </p:txBody>
      </p:sp>
      <p:sp>
        <p:nvSpPr>
          <p:cNvPr id="3" name="Slide Number Placeholder 2">
            <a:extLst>
              <a:ext uri="{FF2B5EF4-FFF2-40B4-BE49-F238E27FC236}">
                <a16:creationId xmlns:a16="http://schemas.microsoft.com/office/drawing/2014/main" id="{08DE0FD5-8406-4D90-9D0D-5B3DE89F1074}"/>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7F7F7F"/>
                </a:solidFill>
                <a:latin typeface="Trebuchet MS" panose="020B0603020202020204" pitchFamily="34" charset="0"/>
              </a:defRPr>
            </a:lvl1pPr>
          </a:lstStyle>
          <a:p>
            <a:pPr>
              <a:defRPr/>
            </a:pPr>
            <a:fld id="{0FBD8291-06C9-4378-8E93-FBBA7F052E0D}" type="slidenum">
              <a:rPr lang="en-US" altLang="en-US"/>
              <a:pPr>
                <a:defRPr/>
              </a:pPr>
              <a:t>‹#›</a:t>
            </a:fld>
            <a:endParaRPr lang="en-US" altLang="en-US"/>
          </a:p>
        </p:txBody>
      </p:sp>
      <p:cxnSp>
        <p:nvCxnSpPr>
          <p:cNvPr id="14" name="Straight Connector 13">
            <a:extLst>
              <a:ext uri="{FF2B5EF4-FFF2-40B4-BE49-F238E27FC236}">
                <a16:creationId xmlns:a16="http://schemas.microsoft.com/office/drawing/2014/main" id="{7612638B-2BAA-4210-8668-D90BC82F45A1}"/>
              </a:ext>
            </a:extLst>
          </p:cNvPr>
          <p:cNvCxnSpPr>
            <a:stCxn id="4" idx="3"/>
          </p:cNvCxnSpPr>
          <p:nvPr userDrawn="1"/>
        </p:nvCxnSpPr>
        <p:spPr>
          <a:xfrm>
            <a:off x="2312195" y="6392863"/>
            <a:ext cx="8863805" cy="0"/>
          </a:xfrm>
          <a:prstGeom prst="line">
            <a:avLst/>
          </a:prstGeom>
          <a:ln w="12700" cmpd="sng">
            <a:solidFill>
              <a:srgbClr val="00B050"/>
            </a:solidFill>
          </a:ln>
          <a:effectLst/>
        </p:spPr>
        <p:style>
          <a:lnRef idx="2">
            <a:schemeClr val="accent1"/>
          </a:lnRef>
          <a:fillRef idx="0">
            <a:schemeClr val="accent1"/>
          </a:fillRef>
          <a:effectRef idx="1">
            <a:schemeClr val="accent1"/>
          </a:effectRef>
          <a:fontRef idx="minor">
            <a:schemeClr val="tx1"/>
          </a:fontRef>
        </p:style>
      </p:cxnSp>
      <p:pic>
        <p:nvPicPr>
          <p:cNvPr id="4" name="Picture 3"/>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4768" y="6105782"/>
            <a:ext cx="2137427" cy="574162"/>
          </a:xfrm>
          <a:prstGeom prst="rect">
            <a:avLst/>
          </a:prstGeom>
        </p:spPr>
      </p:pic>
    </p:spTree>
  </p:cSld>
  <p:clrMap bg1="lt1" tx1="dk1" bg2="lt2" tx2="dk2" accent1="accent1" accent2="accent2" accent3="accent3" accent4="accent4" accent5="accent5" accent6="accent6" hlink="hlink" folHlink="folHlink"/>
  <p:sldLayoutIdLst>
    <p:sldLayoutId id="2147484148" r:id="rId1"/>
    <p:sldLayoutId id="2147484142" r:id="rId2"/>
    <p:sldLayoutId id="2147484143" r:id="rId3"/>
    <p:sldLayoutId id="2147484144" r:id="rId4"/>
    <p:sldLayoutId id="2147484145" r:id="rId5"/>
    <p:sldLayoutId id="2147484146" r:id="rId6"/>
    <p:sldLayoutId id="2147484147" r:id="rId7"/>
    <p:sldLayoutId id="2147484149" r:id="rId8"/>
    <p:sldLayoutId id="2147484151" r:id="rId9"/>
    <p:sldLayoutId id="2147484152"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rtl="0" eaLnBrk="0" fontAlgn="base" hangingPunct="0">
        <a:lnSpc>
          <a:spcPct val="95000"/>
        </a:lnSpc>
        <a:spcBef>
          <a:spcPct val="0"/>
        </a:spcBef>
        <a:spcAft>
          <a:spcPct val="0"/>
        </a:spcAft>
        <a:defRPr sz="2800">
          <a:solidFill>
            <a:srgbClr val="FFFFFF"/>
          </a:solidFill>
          <a:latin typeface="Trebuchet MS"/>
          <a:ea typeface="MS PGothic" panose="020B0600070205080204" pitchFamily="34" charset="-128"/>
          <a:cs typeface="Trebuchet MS"/>
        </a:defRPr>
      </a:lvl1pPr>
      <a:lvl2pPr algn="l" rtl="0" eaLnBrk="0" fontAlgn="base" hangingPunct="0">
        <a:lnSpc>
          <a:spcPct val="95000"/>
        </a:lnSpc>
        <a:spcBef>
          <a:spcPct val="0"/>
        </a:spcBef>
        <a:spcAft>
          <a:spcPct val="0"/>
        </a:spcAft>
        <a:defRPr sz="2800">
          <a:solidFill>
            <a:srgbClr val="FFFFFF"/>
          </a:solidFill>
          <a:latin typeface="Trebuchet MS" charset="0"/>
          <a:ea typeface="MS PGothic" panose="020B0600070205080204" pitchFamily="34" charset="-128"/>
          <a:cs typeface="Trebuchet MS" panose="020B0603020202020204" pitchFamily="34" charset="0"/>
        </a:defRPr>
      </a:lvl2pPr>
      <a:lvl3pPr algn="l" rtl="0" eaLnBrk="0" fontAlgn="base" hangingPunct="0">
        <a:lnSpc>
          <a:spcPct val="95000"/>
        </a:lnSpc>
        <a:spcBef>
          <a:spcPct val="0"/>
        </a:spcBef>
        <a:spcAft>
          <a:spcPct val="0"/>
        </a:spcAft>
        <a:defRPr sz="2800">
          <a:solidFill>
            <a:srgbClr val="FFFFFF"/>
          </a:solidFill>
          <a:latin typeface="Trebuchet MS" charset="0"/>
          <a:ea typeface="MS PGothic" panose="020B0600070205080204" pitchFamily="34" charset="-128"/>
          <a:cs typeface="Trebuchet MS" panose="020B0603020202020204" pitchFamily="34" charset="0"/>
        </a:defRPr>
      </a:lvl3pPr>
      <a:lvl4pPr algn="l" rtl="0" eaLnBrk="0" fontAlgn="base" hangingPunct="0">
        <a:lnSpc>
          <a:spcPct val="95000"/>
        </a:lnSpc>
        <a:spcBef>
          <a:spcPct val="0"/>
        </a:spcBef>
        <a:spcAft>
          <a:spcPct val="0"/>
        </a:spcAft>
        <a:defRPr sz="2800">
          <a:solidFill>
            <a:srgbClr val="FFFFFF"/>
          </a:solidFill>
          <a:latin typeface="Trebuchet MS" charset="0"/>
          <a:ea typeface="MS PGothic" panose="020B0600070205080204" pitchFamily="34" charset="-128"/>
          <a:cs typeface="Trebuchet MS" panose="020B0603020202020204" pitchFamily="34" charset="0"/>
        </a:defRPr>
      </a:lvl4pPr>
      <a:lvl5pPr algn="l" rtl="0" eaLnBrk="0" fontAlgn="base" hangingPunct="0">
        <a:lnSpc>
          <a:spcPct val="95000"/>
        </a:lnSpc>
        <a:spcBef>
          <a:spcPct val="0"/>
        </a:spcBef>
        <a:spcAft>
          <a:spcPct val="0"/>
        </a:spcAft>
        <a:defRPr sz="2800">
          <a:solidFill>
            <a:srgbClr val="FFFFFF"/>
          </a:solidFill>
          <a:latin typeface="Trebuchet MS" charset="0"/>
          <a:ea typeface="MS PGothic" panose="020B0600070205080204" pitchFamily="34" charset="-128"/>
          <a:cs typeface="Trebuchet MS" panose="020B0603020202020204" pitchFamily="34" charset="0"/>
        </a:defRPr>
      </a:lvl5pPr>
      <a:lvl6pPr marL="457200" algn="l" rtl="0" fontAlgn="base">
        <a:lnSpc>
          <a:spcPct val="95000"/>
        </a:lnSpc>
        <a:spcBef>
          <a:spcPct val="0"/>
        </a:spcBef>
        <a:spcAft>
          <a:spcPct val="0"/>
        </a:spcAft>
        <a:defRPr sz="2800" i="1">
          <a:solidFill>
            <a:schemeClr val="tx2"/>
          </a:solidFill>
          <a:latin typeface="Arial" pitchFamily="-105" charset="0"/>
        </a:defRPr>
      </a:lvl6pPr>
      <a:lvl7pPr marL="914400" algn="l" rtl="0" fontAlgn="base">
        <a:lnSpc>
          <a:spcPct val="95000"/>
        </a:lnSpc>
        <a:spcBef>
          <a:spcPct val="0"/>
        </a:spcBef>
        <a:spcAft>
          <a:spcPct val="0"/>
        </a:spcAft>
        <a:defRPr sz="2800" i="1">
          <a:solidFill>
            <a:schemeClr val="tx2"/>
          </a:solidFill>
          <a:latin typeface="Arial" pitchFamily="-105" charset="0"/>
        </a:defRPr>
      </a:lvl7pPr>
      <a:lvl8pPr marL="1371600" algn="l" rtl="0" fontAlgn="base">
        <a:lnSpc>
          <a:spcPct val="95000"/>
        </a:lnSpc>
        <a:spcBef>
          <a:spcPct val="0"/>
        </a:spcBef>
        <a:spcAft>
          <a:spcPct val="0"/>
        </a:spcAft>
        <a:defRPr sz="2800" i="1">
          <a:solidFill>
            <a:schemeClr val="tx2"/>
          </a:solidFill>
          <a:latin typeface="Arial" pitchFamily="-105" charset="0"/>
        </a:defRPr>
      </a:lvl8pPr>
      <a:lvl9pPr marL="1828800" algn="l" rtl="0" fontAlgn="base">
        <a:lnSpc>
          <a:spcPct val="95000"/>
        </a:lnSpc>
        <a:spcBef>
          <a:spcPct val="0"/>
        </a:spcBef>
        <a:spcAft>
          <a:spcPct val="0"/>
        </a:spcAft>
        <a:defRPr sz="2800" i="1">
          <a:solidFill>
            <a:schemeClr val="tx2"/>
          </a:solidFill>
          <a:latin typeface="Arial" pitchFamily="-105" charset="0"/>
        </a:defRPr>
      </a:lvl9pPr>
    </p:titleStyle>
    <p:bodyStyle>
      <a:lvl1pPr marL="234950" indent="-234950" algn="l" rtl="0" eaLnBrk="0" fontAlgn="base" hangingPunct="0">
        <a:spcBef>
          <a:spcPct val="30000"/>
        </a:spcBef>
        <a:spcAft>
          <a:spcPct val="10000"/>
        </a:spcAft>
        <a:buClr>
          <a:srgbClr val="7F7F7F"/>
        </a:buClr>
        <a:buFont typeface="Wingdings" panose="05000000000000000000" pitchFamily="2" charset="2"/>
        <a:buChar char="Ø"/>
        <a:defRPr sz="2400">
          <a:solidFill>
            <a:srgbClr val="7F7F7F"/>
          </a:solidFill>
          <a:latin typeface="Trebuchet MS"/>
          <a:ea typeface="MS PGothic" panose="020B0600070205080204" pitchFamily="34" charset="-128"/>
          <a:cs typeface="Trebuchet MS"/>
        </a:defRPr>
      </a:lvl1pPr>
      <a:lvl2pPr marL="568325" indent="-219075" algn="l" rtl="0" eaLnBrk="0" fontAlgn="base" hangingPunct="0">
        <a:spcBef>
          <a:spcPct val="15000"/>
        </a:spcBef>
        <a:spcAft>
          <a:spcPct val="10000"/>
        </a:spcAft>
        <a:buClr>
          <a:srgbClr val="7F7F7F"/>
        </a:buClr>
        <a:buFont typeface="Wingdings" panose="05000000000000000000" pitchFamily="2" charset="2"/>
        <a:buChar char="Ø"/>
        <a:defRPr sz="2000">
          <a:solidFill>
            <a:srgbClr val="7F7F7F"/>
          </a:solidFill>
          <a:latin typeface="Trebuchet MS"/>
          <a:ea typeface="MS PGothic" panose="020B0600070205080204" pitchFamily="34" charset="-128"/>
          <a:cs typeface="Trebuchet MS"/>
        </a:defRPr>
      </a:lvl2pPr>
      <a:lvl3pPr marL="858838" indent="-176213" algn="l" rtl="0" eaLnBrk="0" fontAlgn="base" hangingPunct="0">
        <a:spcBef>
          <a:spcPct val="10000"/>
        </a:spcBef>
        <a:spcAft>
          <a:spcPct val="10000"/>
        </a:spcAft>
        <a:buClr>
          <a:srgbClr val="7F7F7F"/>
        </a:buClr>
        <a:buFont typeface="Wingdings" panose="05000000000000000000" pitchFamily="2" charset="2"/>
        <a:buChar char="Ø"/>
        <a:defRPr sz="1600">
          <a:solidFill>
            <a:srgbClr val="7F7F7F"/>
          </a:solidFill>
          <a:latin typeface="Trebuchet MS"/>
          <a:ea typeface="MS PGothic" panose="020B0600070205080204" pitchFamily="34" charset="-128"/>
          <a:cs typeface="Trebuchet MS"/>
        </a:defRPr>
      </a:lvl3pPr>
      <a:lvl4pPr marL="1204913" indent="-176213" algn="l" rtl="0" eaLnBrk="0" fontAlgn="base" hangingPunct="0">
        <a:spcBef>
          <a:spcPct val="10000"/>
        </a:spcBef>
        <a:spcAft>
          <a:spcPct val="10000"/>
        </a:spcAft>
        <a:buClr>
          <a:srgbClr val="7F7F7F"/>
        </a:buClr>
        <a:buFont typeface="Wingdings" panose="05000000000000000000" pitchFamily="2" charset="2"/>
        <a:buChar char="Ø"/>
        <a:defRPr sz="1200">
          <a:solidFill>
            <a:srgbClr val="7F7F7F"/>
          </a:solidFill>
          <a:latin typeface="Trebuchet MS"/>
          <a:ea typeface="MS PGothic" panose="020B0600070205080204" pitchFamily="34" charset="-128"/>
          <a:cs typeface="Trebuchet MS"/>
        </a:defRPr>
      </a:lvl4pPr>
      <a:lvl5pPr marL="1482725" indent="-107950" algn="l" rtl="0" eaLnBrk="0" fontAlgn="base" hangingPunct="0">
        <a:spcBef>
          <a:spcPct val="10000"/>
        </a:spcBef>
        <a:spcAft>
          <a:spcPct val="10000"/>
        </a:spcAft>
        <a:buClr>
          <a:srgbClr val="7F7F7F"/>
        </a:buClr>
        <a:buFont typeface="Wingdings" panose="05000000000000000000" pitchFamily="2" charset="2"/>
        <a:buChar char="Ø"/>
        <a:defRPr sz="1200">
          <a:solidFill>
            <a:srgbClr val="7F7F7F"/>
          </a:solidFill>
          <a:latin typeface="Trebuchet MS"/>
          <a:ea typeface="MS PGothic" panose="020B0600070205080204" pitchFamily="34" charset="-128"/>
          <a:cs typeface="Trebuchet MS"/>
        </a:defRPr>
      </a:lvl5pPr>
      <a:lvl6pPr marL="1939925" indent="-107950" algn="l" rtl="0" fontAlgn="base">
        <a:spcBef>
          <a:spcPct val="10000"/>
        </a:spcBef>
        <a:spcAft>
          <a:spcPct val="10000"/>
        </a:spcAft>
        <a:buClr>
          <a:schemeClr val="accent1"/>
        </a:buClr>
        <a:buChar char="•"/>
        <a:defRPr sz="1200">
          <a:solidFill>
            <a:schemeClr val="tx1"/>
          </a:solidFill>
          <a:latin typeface="+mn-lt"/>
          <a:ea typeface="ＭＳ Ｐゴシック" pitchFamily="-105" charset="-128"/>
        </a:defRPr>
      </a:lvl6pPr>
      <a:lvl7pPr marL="2397125" indent="-107950" algn="l" rtl="0" fontAlgn="base">
        <a:spcBef>
          <a:spcPct val="10000"/>
        </a:spcBef>
        <a:spcAft>
          <a:spcPct val="10000"/>
        </a:spcAft>
        <a:buClr>
          <a:schemeClr val="accent1"/>
        </a:buClr>
        <a:buChar char="•"/>
        <a:defRPr sz="1200">
          <a:solidFill>
            <a:schemeClr val="tx1"/>
          </a:solidFill>
          <a:latin typeface="+mn-lt"/>
          <a:ea typeface="ＭＳ Ｐゴシック" pitchFamily="-105" charset="-128"/>
        </a:defRPr>
      </a:lvl7pPr>
      <a:lvl8pPr marL="2854325" indent="-107950" algn="l" rtl="0" fontAlgn="base">
        <a:spcBef>
          <a:spcPct val="10000"/>
        </a:spcBef>
        <a:spcAft>
          <a:spcPct val="10000"/>
        </a:spcAft>
        <a:buClr>
          <a:schemeClr val="accent1"/>
        </a:buClr>
        <a:buChar char="•"/>
        <a:defRPr sz="1200">
          <a:solidFill>
            <a:schemeClr val="tx1"/>
          </a:solidFill>
          <a:latin typeface="+mn-lt"/>
          <a:ea typeface="ＭＳ Ｐゴシック" pitchFamily="-105" charset="-128"/>
        </a:defRPr>
      </a:lvl8pPr>
      <a:lvl9pPr marL="3311525" indent="-107950" algn="l" rtl="0" fontAlgn="base">
        <a:spcBef>
          <a:spcPct val="10000"/>
        </a:spcBef>
        <a:spcAft>
          <a:spcPct val="10000"/>
        </a:spcAft>
        <a:buClr>
          <a:schemeClr val="accent1"/>
        </a:buClr>
        <a:buChar char="•"/>
        <a:defRPr sz="12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7.jpg"/><Relationship Id="rId4" Type="http://schemas.openxmlformats.org/officeDocument/2006/relationships/image" Target="../media/image36.jpg"/></Relationships>
</file>

<file path=ppt/slides/_rels/slide1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32.png"/><Relationship Id="rId4" Type="http://schemas.openxmlformats.org/officeDocument/2006/relationships/image" Target="../media/image40.jpg"/></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hyperlink" Target="https://www.terrapavetech.com/terrapave/sandia.pdf" TargetMode="External"/><Relationship Id="rId5" Type="http://schemas.openxmlformats.org/officeDocument/2006/relationships/image" Target="../media/image43.jpeg"/><Relationship Id="rId4" Type="http://schemas.openxmlformats.org/officeDocument/2006/relationships/image" Target="../media/image42.jpe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8" Type="http://schemas.openxmlformats.org/officeDocument/2006/relationships/hyperlink" Target="https://vimeo.com/377598222" TargetMode="External"/><Relationship Id="rId3" Type="http://schemas.openxmlformats.org/officeDocument/2006/relationships/image" Target="../media/image50.jpg"/><Relationship Id="rId7" Type="http://schemas.openxmlformats.org/officeDocument/2006/relationships/hyperlink" Target="https://youtu.be/yYqVTOmPjgs" TargetMode="External"/><Relationship Id="rId2" Type="http://schemas.openxmlformats.org/officeDocument/2006/relationships/image" Target="../media/image49.jpg"/><Relationship Id="rId1" Type="http://schemas.openxmlformats.org/officeDocument/2006/relationships/slideLayout" Target="../slideLayouts/slideLayout10.xml"/><Relationship Id="rId6" Type="http://schemas.openxmlformats.org/officeDocument/2006/relationships/hyperlink" Target="EEI%20tpwexxon.mp4" TargetMode="External"/><Relationship Id="rId11" Type="http://schemas.openxmlformats.org/officeDocument/2006/relationships/image" Target="../media/image54.png"/><Relationship Id="rId5" Type="http://schemas.openxmlformats.org/officeDocument/2006/relationships/image" Target="../media/image51.png"/><Relationship Id="rId10" Type="http://schemas.openxmlformats.org/officeDocument/2006/relationships/image" Target="../media/image53.png"/><Relationship Id="rId4" Type="http://schemas.openxmlformats.org/officeDocument/2006/relationships/hyperlink" Target="EEI%20TSWhiteHD_Chile.mp4" TargetMode="External"/><Relationship Id="rId9" Type="http://schemas.openxmlformats.org/officeDocument/2006/relationships/image" Target="../media/image52.jpg"/></Relationships>
</file>

<file path=ppt/slides/_rels/slide1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56.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8" Type="http://schemas.openxmlformats.org/officeDocument/2006/relationships/hyperlink" Target="https://youtu.be/_i-Z5qdsl90" TargetMode="External"/><Relationship Id="rId3" Type="http://schemas.openxmlformats.org/officeDocument/2006/relationships/image" Target="../media/image57.jpg"/><Relationship Id="rId7"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hyperlink" Target="EEI%20Terra%20Prime%20Application.mp4" TargetMode="External"/><Relationship Id="rId5" Type="http://schemas.openxmlformats.org/officeDocument/2006/relationships/image" Target="../media/image50.jpg"/><Relationship Id="rId10" Type="http://schemas.openxmlformats.org/officeDocument/2006/relationships/image" Target="../media/image59.jpg"/><Relationship Id="rId4" Type="http://schemas.openxmlformats.org/officeDocument/2006/relationships/image" Target="../media/image56.png"/><Relationship Id="rId9"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8" Type="http://schemas.openxmlformats.org/officeDocument/2006/relationships/hyperlink" Target="https://youtu.be/XJTlFs-v92I" TargetMode="External"/><Relationship Id="rId3" Type="http://schemas.openxmlformats.org/officeDocument/2006/relationships/image" Target="../media/image62.png"/><Relationship Id="rId7" Type="http://schemas.openxmlformats.org/officeDocument/2006/relationships/image" Target="../media/image64.jpe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63.jpg"/><Relationship Id="rId5" Type="http://schemas.openxmlformats.org/officeDocument/2006/relationships/image" Target="../media/image51.png"/><Relationship Id="rId4" Type="http://schemas.openxmlformats.org/officeDocument/2006/relationships/hyperlink" Target="EEI_1_TPFog.mp4"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hyperlink" Target="EEI%20Terra%20Fog%20Calhoun%20County%20Short%20Version.mp4"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3.xml"/><Relationship Id="rId1" Type="http://schemas.openxmlformats.org/officeDocument/2006/relationships/slideLayout" Target="../slideLayouts/slideLayout10.xml"/><Relationship Id="rId5" Type="http://schemas.openxmlformats.org/officeDocument/2006/relationships/image" Target="../media/image67.jpg"/><Relationship Id="rId4" Type="http://schemas.openxmlformats.org/officeDocument/2006/relationships/image" Target="../media/image66.jpeg"/></Relationships>
</file>

<file path=ppt/slides/_rels/slide22.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9.jpg"/><Relationship Id="rId7"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70.jpg"/><Relationship Id="rId5" Type="http://schemas.openxmlformats.org/officeDocument/2006/relationships/image" Target="../media/image69.jpg"/><Relationship Id="rId4" Type="http://schemas.openxmlformats.org/officeDocument/2006/relationships/image" Target="../media/image68.jpg"/></Relationships>
</file>

<file path=ppt/slides/_rels/slide23.xml.rels><?xml version="1.0" encoding="UTF-8" standalone="yes"?>
<Relationships xmlns="http://schemas.openxmlformats.org/package/2006/relationships"><Relationship Id="rId3" Type="http://schemas.openxmlformats.org/officeDocument/2006/relationships/hyperlink" Target="http://www.ecoestates.us/" TargetMode="External"/><Relationship Id="rId7"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73.png"/><Relationship Id="rId5" Type="http://schemas.openxmlformats.org/officeDocument/2006/relationships/image" Target="../media/image13.png"/><Relationship Id="rId4" Type="http://schemas.openxmlformats.org/officeDocument/2006/relationships/hyperlink" Target="http://www.terrapavetech.com/"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www.terrapavetech.com/" TargetMode="External"/><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79.jpeg"/></Relationships>
</file>

<file path=ppt/slides/_rels/slide3.xml.rels><?xml version="1.0" encoding="UTF-8" standalone="yes"?>
<Relationships xmlns="http://schemas.openxmlformats.org/package/2006/relationships"><Relationship Id="rId3" Type="http://schemas.openxmlformats.org/officeDocument/2006/relationships/hyperlink" Target="https://www.cbsnews.com/news/cement-industry-co2-emissions-climate-change-brimstone/" TargetMode="External"/><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hyperlink" Target="https://www.ncbi.nlm.nih.gov/pmc/articles/PMC10311649/"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hyperlink" Target="https://www.terrapavetech.com/terrapave/sandia.pdf" TargetMode="External"/><Relationship Id="rId2" Type="http://schemas.openxmlformats.org/officeDocument/2006/relationships/notesSlide" Target="../notesSlides/notesSlide25.xml"/><Relationship Id="rId1" Type="http://schemas.openxmlformats.org/officeDocument/2006/relationships/slideLayout" Target="../slideLayouts/slideLayout10.xml"/><Relationship Id="rId6" Type="http://schemas.openxmlformats.org/officeDocument/2006/relationships/image" Target="../media/image84.jpg"/><Relationship Id="rId5" Type="http://schemas.openxmlformats.org/officeDocument/2006/relationships/image" Target="../media/image14.jpg"/><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8" Type="http://schemas.openxmlformats.org/officeDocument/2006/relationships/image" Target="../media/image87.jpg"/><Relationship Id="rId3" Type="http://schemas.openxmlformats.org/officeDocument/2006/relationships/hyperlink" Target="EEI%20TPCoolPavementvideo.mp4" TargetMode="External"/><Relationship Id="rId7" Type="http://schemas.openxmlformats.org/officeDocument/2006/relationships/hyperlink" Target="https://www.terrapavetech.com/terrapave/tpcpndot.pdf" TargetMode="External"/><Relationship Id="rId2" Type="http://schemas.openxmlformats.org/officeDocument/2006/relationships/image" Target="../media/image85.jpg"/><Relationship Id="rId1" Type="http://schemas.openxmlformats.org/officeDocument/2006/relationships/slideLayout" Target="../slideLayouts/slideLayout10.xml"/><Relationship Id="rId6" Type="http://schemas.openxmlformats.org/officeDocument/2006/relationships/hyperlink" Target="https://youtu.be/9_IFH_twIl0" TargetMode="External"/><Relationship Id="rId5" Type="http://schemas.openxmlformats.org/officeDocument/2006/relationships/image" Target="../media/image86.jpg"/><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10.xml"/><Relationship Id="rId4" Type="http://schemas.openxmlformats.org/officeDocument/2006/relationships/image" Target="../media/image90.jpg"/></Relationships>
</file>

<file path=ppt/slides/_rels/slide37.xml.rels><?xml version="1.0" encoding="UTF-8" standalone="yes"?>
<Relationships xmlns="http://schemas.openxmlformats.org/package/2006/relationships"><Relationship Id="rId3" Type="http://schemas.openxmlformats.org/officeDocument/2006/relationships/hyperlink" Target="https://climate.mit.edu/explainers/urban-heat-islands" TargetMode="External"/><Relationship Id="rId2" Type="http://schemas.openxmlformats.org/officeDocument/2006/relationships/image" Target="../media/image91.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8" Type="http://schemas.openxmlformats.org/officeDocument/2006/relationships/image" Target="../media/image100.jp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94.jpg"/><Relationship Id="rId1" Type="http://schemas.openxmlformats.org/officeDocument/2006/relationships/slideLayout" Target="../slideLayouts/slideLayout8.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 Id="rId9" Type="http://schemas.openxmlformats.org/officeDocument/2006/relationships/image" Target="../media/image101.pn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hyperlink" Target="https://www.terrapavetech.com/terrapave/sandia.pdf" TargetMode="External"/><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6.xml"/><Relationship Id="rId1" Type="http://schemas.openxmlformats.org/officeDocument/2006/relationships/slideLayout" Target="../slideLayouts/slideLayout10.xml"/><Relationship Id="rId4" Type="http://schemas.openxmlformats.org/officeDocument/2006/relationships/image" Target="../media/image103.jpg"/></Relationships>
</file>

<file path=ppt/slides/_rels/slide41.xml.rels><?xml version="1.0" encoding="UTF-8" standalone="yes"?>
<Relationships xmlns="http://schemas.openxmlformats.org/package/2006/relationships"><Relationship Id="rId3" Type="http://schemas.openxmlformats.org/officeDocument/2006/relationships/hyperlink" Target="https://www.terrapavetech.com/terrapave/tswstrength01.pdf" TargetMode="External"/><Relationship Id="rId2" Type="http://schemas.openxmlformats.org/officeDocument/2006/relationships/image" Target="../media/image104.png"/><Relationship Id="rId1" Type="http://schemas.openxmlformats.org/officeDocument/2006/relationships/slideLayout" Target="../slideLayouts/slideLayout10.xml"/><Relationship Id="rId5" Type="http://schemas.openxmlformats.org/officeDocument/2006/relationships/hyperlink" Target="https://www.terrapavetech.com/terrapave/tswcement.pdf" TargetMode="External"/><Relationship Id="rId4" Type="http://schemas.openxmlformats.org/officeDocument/2006/relationships/hyperlink" Target="https://www.terrapavetech.com/terrapave/tpwtests.pdf"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image" Target="../media/image109.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11.png"/><Relationship Id="rId1" Type="http://schemas.openxmlformats.org/officeDocument/2006/relationships/slideLayout" Target="../slideLayouts/slideLayout2.xml"/><Relationship Id="rId4" Type="http://schemas.openxmlformats.org/officeDocument/2006/relationships/image" Target="../media/image113.jpg"/></Relationships>
</file>

<file path=ppt/slides/_rels/slide49.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14.png"/><Relationship Id="rId1" Type="http://schemas.openxmlformats.org/officeDocument/2006/relationships/slideLayout" Target="../slideLayouts/slideLayout2.xml"/><Relationship Id="rId4" Type="http://schemas.openxmlformats.org/officeDocument/2006/relationships/image" Target="../media/image113.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image" Target="../media/image19.jpg"/></Relationships>
</file>

<file path=ppt/slides/_rels/slide5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9.xml"/><Relationship Id="rId1" Type="http://schemas.openxmlformats.org/officeDocument/2006/relationships/slideLayout" Target="../slideLayouts/slideLayout10.xml"/><Relationship Id="rId4" Type="http://schemas.openxmlformats.org/officeDocument/2006/relationships/image" Target="../media/image54.png"/></Relationships>
</file>

<file path=ppt/slides/_rels/slide6.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2.jpg"/><Relationship Id="rId7" Type="http://schemas.openxmlformats.org/officeDocument/2006/relationships/image" Target="../media/image26.jp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25.jpg"/><Relationship Id="rId5" Type="http://schemas.openxmlformats.org/officeDocument/2006/relationships/image" Target="../media/image24.png"/><Relationship Id="rId4" Type="http://schemas.openxmlformats.org/officeDocument/2006/relationships/image" Target="../media/image23.jpg"/></Relationships>
</file>

<file path=ppt/slides/_rels/slide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BBDA7AB-C4A9-4778-B6A3-D84080239044}"/>
              </a:ext>
            </a:extLst>
          </p:cNvPr>
          <p:cNvSpPr txBox="1"/>
          <p:nvPr/>
        </p:nvSpPr>
        <p:spPr>
          <a:xfrm>
            <a:off x="3014851" y="1571639"/>
            <a:ext cx="6407093" cy="1615827"/>
          </a:xfrm>
          <a:prstGeom prst="rect">
            <a:avLst/>
          </a:prstGeom>
          <a:noFill/>
        </p:spPr>
        <p:txBody>
          <a:bodyPr wrap="square" rtlCol="0">
            <a:spAutoFit/>
          </a:bodyPr>
          <a:lstStyle/>
          <a:p>
            <a:pPr algn="ctr"/>
            <a:r>
              <a:rPr lang="en-US" sz="1500" b="1" dirty="0">
                <a:solidFill>
                  <a:schemeClr val="bg1"/>
                </a:solidFill>
                <a:latin typeface="Calibri" panose="020F0502020204030204" pitchFamily="34" charset="0"/>
                <a:cs typeface="Calibri" panose="020F0502020204030204" pitchFamily="34" charset="0"/>
              </a:rPr>
              <a:t>TERRA PAVE PRODUCTS are the ECO-FRIENDLY, COST EFFECTIVE SOLUTIONS to the CHALLENGES in these MARKETS</a:t>
            </a:r>
          </a:p>
          <a:p>
            <a:pPr algn="ctr"/>
            <a:endParaRPr lang="en-US" sz="1500" b="1" dirty="0">
              <a:solidFill>
                <a:schemeClr val="bg1"/>
              </a:solidFill>
              <a:latin typeface="Calibri" panose="020F0502020204030204" pitchFamily="34" charset="0"/>
              <a:cs typeface="Calibri" panose="020F0502020204030204" pitchFamily="34" charset="0"/>
            </a:endParaRPr>
          </a:p>
          <a:p>
            <a:pPr algn="ctr"/>
            <a:endParaRPr lang="en-US" sz="1500" b="1" dirty="0">
              <a:solidFill>
                <a:schemeClr val="bg1"/>
              </a:solidFill>
              <a:latin typeface="Calibri" panose="020F0502020204030204" pitchFamily="34" charset="0"/>
              <a:cs typeface="Calibri" panose="020F0502020204030204" pitchFamily="34" charset="0"/>
            </a:endParaRPr>
          </a:p>
          <a:p>
            <a:pPr algn="ctr"/>
            <a:endParaRPr lang="en-US" sz="2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a:endParaRPr lang="en-US" sz="1500" b="1" dirty="0">
              <a:solidFill>
                <a:schemeClr val="bg1"/>
              </a:solidFill>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8951" y="5978975"/>
            <a:ext cx="2415928" cy="648974"/>
          </a:xfrm>
          <a:prstGeom prst="rect">
            <a:avLst/>
          </a:prstGeom>
        </p:spPr>
      </p:pic>
      <p:pic>
        <p:nvPicPr>
          <p:cNvPr id="8" name="Picture 7">
            <a:extLst>
              <a:ext uri="{FF2B5EF4-FFF2-40B4-BE49-F238E27FC236}">
                <a16:creationId xmlns:a16="http://schemas.microsoft.com/office/drawing/2014/main" id="{CEFE3A6C-4FEF-48B5-8626-1D8DEC47926A}"/>
              </a:ext>
            </a:extLst>
          </p:cNvPr>
          <p:cNvPicPr>
            <a:picLocks noChangeAspect="1"/>
          </p:cNvPicPr>
          <p:nvPr/>
        </p:nvPicPr>
        <p:blipFill>
          <a:blip r:embed="rId4"/>
          <a:srcRect/>
          <a:stretch/>
        </p:blipFill>
        <p:spPr>
          <a:xfrm>
            <a:off x="228375" y="5748925"/>
            <a:ext cx="1596397" cy="990428"/>
          </a:xfrm>
          <a:prstGeom prst="rect">
            <a:avLst/>
          </a:prstGeom>
        </p:spPr>
      </p:pic>
      <p:sp>
        <p:nvSpPr>
          <p:cNvPr id="5" name="TextBox 4">
            <a:extLst>
              <a:ext uri="{FF2B5EF4-FFF2-40B4-BE49-F238E27FC236}">
                <a16:creationId xmlns:a16="http://schemas.microsoft.com/office/drawing/2014/main" id="{3512D6F3-4100-4F17-A735-DB26339D250D}"/>
              </a:ext>
            </a:extLst>
          </p:cNvPr>
          <p:cNvSpPr txBox="1"/>
          <p:nvPr/>
        </p:nvSpPr>
        <p:spPr>
          <a:xfrm>
            <a:off x="268798" y="186644"/>
            <a:ext cx="11202407" cy="1384995"/>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100% ECO-FRIENDLY SUPERIOR TERRA PAVE PRODUCTS </a:t>
            </a:r>
          </a:p>
          <a:p>
            <a:pPr algn="ctr"/>
            <a:r>
              <a:rPr lang="en-US" sz="2800" dirty="0">
                <a:solidFill>
                  <a:schemeClr val="bg1"/>
                </a:solidFill>
                <a:latin typeface="Calibri" panose="020F0502020204030204" pitchFamily="34" charset="0"/>
                <a:cs typeface="Calibri" panose="020F0502020204030204" pitchFamily="34" charset="0"/>
              </a:rPr>
              <a:t>for</a:t>
            </a:r>
          </a:p>
          <a:p>
            <a:pPr algn="ctr"/>
            <a:r>
              <a:rPr lang="en-US" sz="28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PAVEMENT/TRANSPORTATION/SOLAR INDUSTRIES</a:t>
            </a:r>
          </a:p>
        </p:txBody>
      </p:sp>
      <p:sp>
        <p:nvSpPr>
          <p:cNvPr id="2" name="TextBox 1">
            <a:extLst>
              <a:ext uri="{FF2B5EF4-FFF2-40B4-BE49-F238E27FC236}">
                <a16:creationId xmlns:a16="http://schemas.microsoft.com/office/drawing/2014/main" id="{9870E3F6-313B-FC44-0046-FF5EA0C49FFC}"/>
              </a:ext>
            </a:extLst>
          </p:cNvPr>
          <p:cNvSpPr txBox="1"/>
          <p:nvPr/>
        </p:nvSpPr>
        <p:spPr>
          <a:xfrm>
            <a:off x="8451150" y="5881163"/>
            <a:ext cx="2978701" cy="1015663"/>
          </a:xfrm>
          <a:prstGeom prst="rect">
            <a:avLst/>
          </a:prstGeom>
          <a:noFill/>
        </p:spPr>
        <p:txBody>
          <a:bodyPr wrap="none" rtlCol="0">
            <a:spAutoFit/>
          </a:bodyPr>
          <a:lstStyle/>
          <a:p>
            <a:r>
              <a:rPr lang="en-US" dirty="0">
                <a:solidFill>
                  <a:schemeClr val="bg1"/>
                </a:solidFill>
              </a:rPr>
              <a:t>www.terrapavetech.com</a:t>
            </a:r>
          </a:p>
          <a:p>
            <a:r>
              <a:rPr lang="en-US" dirty="0">
                <a:solidFill>
                  <a:schemeClr val="bg1"/>
                </a:solidFill>
              </a:rPr>
              <a:t>info@terrapavetech.com</a:t>
            </a:r>
          </a:p>
          <a:p>
            <a:endParaRPr lang="en-US" dirty="0"/>
          </a:p>
        </p:txBody>
      </p:sp>
      <p:pic>
        <p:nvPicPr>
          <p:cNvPr id="3" name="Picture 2">
            <a:extLst>
              <a:ext uri="{FF2B5EF4-FFF2-40B4-BE49-F238E27FC236}">
                <a16:creationId xmlns:a16="http://schemas.microsoft.com/office/drawing/2014/main" id="{9CCFDEEB-26FB-788D-702B-638C0CCD060C}"/>
              </a:ext>
            </a:extLst>
          </p:cNvPr>
          <p:cNvPicPr>
            <a:picLocks noChangeAspect="1"/>
          </p:cNvPicPr>
          <p:nvPr/>
        </p:nvPicPr>
        <p:blipFill>
          <a:blip r:embed="rId5"/>
          <a:stretch>
            <a:fillRect/>
          </a:stretch>
        </p:blipFill>
        <p:spPr>
          <a:xfrm>
            <a:off x="7182585" y="5748924"/>
            <a:ext cx="1109075" cy="11090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78A3BE-B051-DA52-9B23-17E757580E58}"/>
              </a:ext>
            </a:extLst>
          </p:cNvPr>
          <p:cNvPicPr>
            <a:picLocks noChangeAspect="1"/>
          </p:cNvPicPr>
          <p:nvPr/>
        </p:nvPicPr>
        <p:blipFill>
          <a:blip r:embed="rId2"/>
          <a:stretch>
            <a:fillRect/>
          </a:stretch>
        </p:blipFill>
        <p:spPr>
          <a:xfrm>
            <a:off x="7907345" y="1292950"/>
            <a:ext cx="4111969" cy="5565050"/>
          </a:xfrm>
          <a:prstGeom prst="rect">
            <a:avLst/>
          </a:prstGeom>
        </p:spPr>
      </p:pic>
      <p:sp>
        <p:nvSpPr>
          <p:cNvPr id="2" name="Title 1"/>
          <p:cNvSpPr>
            <a:spLocks noGrp="1"/>
          </p:cNvSpPr>
          <p:nvPr>
            <p:ph type="title"/>
          </p:nvPr>
        </p:nvSpPr>
        <p:spPr>
          <a:xfrm>
            <a:off x="91361" y="114017"/>
            <a:ext cx="9781742" cy="838200"/>
          </a:xfrm>
        </p:spPr>
        <p:txBody>
          <a:bodyPr/>
          <a:lstStyle/>
          <a:p>
            <a:r>
              <a:rPr lang="en-US" dirty="0">
                <a:latin typeface="Abadi" panose="020B0604020104020204" pitchFamily="34" charset="0"/>
                <a:ea typeface="Segoe UI Black" panose="020B0A02040204020203" pitchFamily="34" charset="0"/>
              </a:rPr>
              <a:t>USA CADE PRIZE – </a:t>
            </a:r>
            <a:br>
              <a:rPr lang="en-US" dirty="0">
                <a:latin typeface="Abadi" panose="020B0604020104020204" pitchFamily="34" charset="0"/>
                <a:ea typeface="Segoe UI Black" panose="020B0A02040204020203" pitchFamily="34" charset="0"/>
              </a:rPr>
            </a:br>
            <a:r>
              <a:rPr lang="en-US" dirty="0">
                <a:latin typeface="Abadi" panose="020B0604020104020204" pitchFamily="34" charset="0"/>
                <a:ea typeface="Segoe UI Black" panose="020B0A02040204020203" pitchFamily="34" charset="0"/>
              </a:rPr>
              <a:t>AWARD 1</a:t>
            </a:r>
            <a:r>
              <a:rPr lang="en-US" baseline="30000" dirty="0">
                <a:latin typeface="Abadi" panose="020B0604020104020204" pitchFamily="34" charset="0"/>
                <a:ea typeface="Segoe UI Black" panose="020B0A02040204020203" pitchFamily="34" charset="0"/>
              </a:rPr>
              <a:t>st</a:t>
            </a:r>
            <a:r>
              <a:rPr lang="en-US" dirty="0">
                <a:latin typeface="Abadi" panose="020B0604020104020204" pitchFamily="34" charset="0"/>
                <a:ea typeface="Segoe UI Black" panose="020B0A02040204020203" pitchFamily="34" charset="0"/>
              </a:rPr>
              <a:t> place  AG &amp; ENVIRONMENTAL 2023</a:t>
            </a:r>
          </a:p>
        </p:txBody>
      </p:sp>
      <p:sp>
        <p:nvSpPr>
          <p:cNvPr id="8" name="TextBox 7">
            <a:extLst>
              <a:ext uri="{FF2B5EF4-FFF2-40B4-BE49-F238E27FC236}">
                <a16:creationId xmlns:a16="http://schemas.microsoft.com/office/drawing/2014/main" id="{F123E9C7-30AA-4B62-AFBA-1F8868885937}"/>
              </a:ext>
            </a:extLst>
          </p:cNvPr>
          <p:cNvSpPr txBox="1"/>
          <p:nvPr/>
        </p:nvSpPr>
        <p:spPr>
          <a:xfrm>
            <a:off x="267674" y="1467741"/>
            <a:ext cx="5124031" cy="707886"/>
          </a:xfrm>
          <a:prstGeom prst="rect">
            <a:avLst/>
          </a:prstGeom>
          <a:noFill/>
        </p:spPr>
        <p:txBody>
          <a:bodyPr wrap="none" rtlCol="0">
            <a:spAutoFit/>
          </a:bodyPr>
          <a:lstStyle/>
          <a:p>
            <a:r>
              <a:rPr lang="en-US" b="1" dirty="0">
                <a:solidFill>
                  <a:srgbClr val="002060"/>
                </a:solidFill>
              </a:rPr>
              <a:t>TOP 1 Eco-Friendly Product in USA 2023</a:t>
            </a:r>
          </a:p>
          <a:p>
            <a:endParaRPr lang="en-US" dirty="0">
              <a:solidFill>
                <a:srgbClr val="002060"/>
              </a:solidFill>
            </a:endParaRPr>
          </a:p>
        </p:txBody>
      </p:sp>
      <p:pic>
        <p:nvPicPr>
          <p:cNvPr id="14" name="Picture 13">
            <a:extLst>
              <a:ext uri="{FF2B5EF4-FFF2-40B4-BE49-F238E27FC236}">
                <a16:creationId xmlns:a16="http://schemas.microsoft.com/office/drawing/2014/main" id="{717CCECC-1B83-8788-4BF2-65DA91BD524F}"/>
              </a:ext>
            </a:extLst>
          </p:cNvPr>
          <p:cNvPicPr>
            <a:picLocks noChangeAspect="1"/>
          </p:cNvPicPr>
          <p:nvPr/>
        </p:nvPicPr>
        <p:blipFill>
          <a:blip r:embed="rId3"/>
          <a:stretch>
            <a:fillRect/>
          </a:stretch>
        </p:blipFill>
        <p:spPr>
          <a:xfrm>
            <a:off x="231272" y="2227075"/>
            <a:ext cx="5939921" cy="3811132"/>
          </a:xfrm>
          <a:prstGeom prst="rect">
            <a:avLst/>
          </a:prstGeom>
        </p:spPr>
      </p:pic>
      <p:pic>
        <p:nvPicPr>
          <p:cNvPr id="12" name="Picture 11">
            <a:extLst>
              <a:ext uri="{FF2B5EF4-FFF2-40B4-BE49-F238E27FC236}">
                <a16:creationId xmlns:a16="http://schemas.microsoft.com/office/drawing/2014/main" id="{288B0054-7584-4172-AF35-8981B52FE0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2373" y="1954497"/>
            <a:ext cx="3753678" cy="1947712"/>
          </a:xfrm>
          <a:prstGeom prst="rect">
            <a:avLst/>
          </a:prstGeom>
        </p:spPr>
      </p:pic>
      <p:pic>
        <p:nvPicPr>
          <p:cNvPr id="4" name="Picture 3">
            <a:extLst>
              <a:ext uri="{FF2B5EF4-FFF2-40B4-BE49-F238E27FC236}">
                <a16:creationId xmlns:a16="http://schemas.microsoft.com/office/drawing/2014/main" id="{45A992A7-B485-A644-4F42-52AE0DEC9A82}"/>
              </a:ext>
            </a:extLst>
          </p:cNvPr>
          <p:cNvPicPr>
            <a:picLocks noChangeAspect="1"/>
          </p:cNvPicPr>
          <p:nvPr/>
        </p:nvPicPr>
        <p:blipFill>
          <a:blip r:embed="rId5"/>
          <a:stretch>
            <a:fillRect/>
          </a:stretch>
        </p:blipFill>
        <p:spPr>
          <a:xfrm>
            <a:off x="4393255" y="3993801"/>
            <a:ext cx="3977331" cy="2208462"/>
          </a:xfrm>
          <a:prstGeom prst="rect">
            <a:avLst/>
          </a:prstGeom>
        </p:spPr>
      </p:pic>
    </p:spTree>
    <p:extLst>
      <p:ext uri="{BB962C8B-B14F-4D97-AF65-F5344CB8AC3E}">
        <p14:creationId xmlns:p14="http://schemas.microsoft.com/office/powerpoint/2010/main" val="2973961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EA45D5-B94D-5F22-FCC3-8B2C68DC0BF9}"/>
              </a:ext>
            </a:extLst>
          </p:cNvPr>
          <p:cNvPicPr>
            <a:picLocks noChangeAspect="1"/>
          </p:cNvPicPr>
          <p:nvPr/>
        </p:nvPicPr>
        <p:blipFill>
          <a:blip r:embed="rId2"/>
          <a:stretch>
            <a:fillRect/>
          </a:stretch>
        </p:blipFill>
        <p:spPr>
          <a:xfrm>
            <a:off x="2463948" y="1361001"/>
            <a:ext cx="3773338" cy="2122503"/>
          </a:xfrm>
          <a:prstGeom prst="rect">
            <a:avLst/>
          </a:prstGeom>
        </p:spPr>
      </p:pic>
      <p:sp>
        <p:nvSpPr>
          <p:cNvPr id="2" name="Title 1"/>
          <p:cNvSpPr>
            <a:spLocks noGrp="1"/>
          </p:cNvSpPr>
          <p:nvPr>
            <p:ph type="title"/>
          </p:nvPr>
        </p:nvSpPr>
        <p:spPr>
          <a:xfrm>
            <a:off x="209466" y="86885"/>
            <a:ext cx="8559912" cy="628650"/>
          </a:xfrm>
        </p:spPr>
        <p:txBody>
          <a:bodyPr/>
          <a:lstStyle/>
          <a:p>
            <a:r>
              <a:rPr lang="en-US" dirty="0">
                <a:latin typeface="Abadi" panose="020B0604020104020204" pitchFamily="34" charset="0"/>
              </a:rPr>
              <a:t>WEBSUMMIT LISBON, PORTUGAL </a:t>
            </a:r>
            <a:br>
              <a:rPr lang="en-US" dirty="0">
                <a:latin typeface="Abadi" panose="020B0604020104020204" pitchFamily="34" charset="0"/>
              </a:rPr>
            </a:br>
            <a:r>
              <a:rPr lang="en-US" dirty="0">
                <a:latin typeface="Abadi" panose="020B0604020104020204" pitchFamily="34" charset="0"/>
              </a:rPr>
              <a:t>November 2021 – TOP 10 WORLD WINNER</a:t>
            </a:r>
          </a:p>
        </p:txBody>
      </p:sp>
      <p:pic>
        <p:nvPicPr>
          <p:cNvPr id="4" name="Picture 3">
            <a:extLst>
              <a:ext uri="{FF2B5EF4-FFF2-40B4-BE49-F238E27FC236}">
                <a16:creationId xmlns:a16="http://schemas.microsoft.com/office/drawing/2014/main" id="{A7C878D7-46E7-7992-954A-15B04A23B6F1}"/>
              </a:ext>
            </a:extLst>
          </p:cNvPr>
          <p:cNvPicPr>
            <a:picLocks noChangeAspect="1"/>
          </p:cNvPicPr>
          <p:nvPr/>
        </p:nvPicPr>
        <p:blipFill>
          <a:blip r:embed="rId3"/>
          <a:stretch>
            <a:fillRect/>
          </a:stretch>
        </p:blipFill>
        <p:spPr>
          <a:xfrm>
            <a:off x="138301" y="1361002"/>
            <a:ext cx="2325647" cy="2122503"/>
          </a:xfrm>
          <a:prstGeom prst="rect">
            <a:avLst/>
          </a:prstGeom>
        </p:spPr>
      </p:pic>
      <p:pic>
        <p:nvPicPr>
          <p:cNvPr id="11" name="Picture 10">
            <a:extLst>
              <a:ext uri="{FF2B5EF4-FFF2-40B4-BE49-F238E27FC236}">
                <a16:creationId xmlns:a16="http://schemas.microsoft.com/office/drawing/2014/main" id="{A0762A28-8BFC-F9FC-0529-76DC4488426D}"/>
              </a:ext>
            </a:extLst>
          </p:cNvPr>
          <p:cNvPicPr>
            <a:picLocks noChangeAspect="1"/>
          </p:cNvPicPr>
          <p:nvPr/>
        </p:nvPicPr>
        <p:blipFill>
          <a:blip r:embed="rId4"/>
          <a:stretch>
            <a:fillRect/>
          </a:stretch>
        </p:blipFill>
        <p:spPr>
          <a:xfrm>
            <a:off x="138301" y="3592537"/>
            <a:ext cx="4494122" cy="2522872"/>
          </a:xfrm>
          <a:prstGeom prst="rect">
            <a:avLst/>
          </a:prstGeom>
        </p:spPr>
      </p:pic>
      <p:sp>
        <p:nvSpPr>
          <p:cNvPr id="3" name="TextBox 2">
            <a:extLst>
              <a:ext uri="{FF2B5EF4-FFF2-40B4-BE49-F238E27FC236}">
                <a16:creationId xmlns:a16="http://schemas.microsoft.com/office/drawing/2014/main" id="{80E698B8-5828-D126-D48F-24887365F39F}"/>
              </a:ext>
            </a:extLst>
          </p:cNvPr>
          <p:cNvSpPr txBox="1"/>
          <p:nvPr/>
        </p:nvSpPr>
        <p:spPr>
          <a:xfrm>
            <a:off x="6443658" y="1398139"/>
            <a:ext cx="5748342" cy="1323439"/>
          </a:xfrm>
          <a:prstGeom prst="rect">
            <a:avLst/>
          </a:prstGeom>
          <a:noFill/>
        </p:spPr>
        <p:txBody>
          <a:bodyPr wrap="square" rtlCol="0">
            <a:spAutoFit/>
          </a:bodyPr>
          <a:lstStyle/>
          <a:p>
            <a:r>
              <a:rPr lang="en-US" b="1" dirty="0">
                <a:solidFill>
                  <a:srgbClr val="002060"/>
                </a:solidFill>
              </a:rPr>
              <a:t>TOP 10 </a:t>
            </a:r>
            <a:r>
              <a:rPr lang="en-US" dirty="0">
                <a:solidFill>
                  <a:srgbClr val="002060"/>
                </a:solidFill>
              </a:rPr>
              <a:t>Eco-Friendly Products in the </a:t>
            </a:r>
            <a:r>
              <a:rPr lang="en-US" b="1" dirty="0">
                <a:solidFill>
                  <a:srgbClr val="002060"/>
                </a:solidFill>
              </a:rPr>
              <a:t>WORLD</a:t>
            </a:r>
            <a:r>
              <a:rPr lang="en-US" dirty="0">
                <a:solidFill>
                  <a:srgbClr val="002060"/>
                </a:solidFill>
              </a:rPr>
              <a:t> November 2021</a:t>
            </a:r>
          </a:p>
          <a:p>
            <a:endParaRPr lang="en-US" dirty="0">
              <a:solidFill>
                <a:srgbClr val="002060"/>
              </a:solidFill>
            </a:endParaRPr>
          </a:p>
          <a:p>
            <a:r>
              <a:rPr lang="en-US" dirty="0">
                <a:solidFill>
                  <a:srgbClr val="002060"/>
                </a:solidFill>
              </a:rPr>
              <a:t>Web Summit Lisbon, Portugal </a:t>
            </a:r>
          </a:p>
        </p:txBody>
      </p:sp>
      <p:pic>
        <p:nvPicPr>
          <p:cNvPr id="6" name="Picture 5">
            <a:extLst>
              <a:ext uri="{FF2B5EF4-FFF2-40B4-BE49-F238E27FC236}">
                <a16:creationId xmlns:a16="http://schemas.microsoft.com/office/drawing/2014/main" id="{AC86DAB5-8691-4825-94D9-1C6DC170B055}"/>
              </a:ext>
            </a:extLst>
          </p:cNvPr>
          <p:cNvPicPr>
            <a:picLocks noChangeAspect="1"/>
          </p:cNvPicPr>
          <p:nvPr/>
        </p:nvPicPr>
        <p:blipFill>
          <a:blip r:embed="rId5"/>
          <a:stretch>
            <a:fillRect/>
          </a:stretch>
        </p:blipFill>
        <p:spPr>
          <a:xfrm>
            <a:off x="5797404" y="2767826"/>
            <a:ext cx="6216593" cy="3495887"/>
          </a:xfrm>
          <a:prstGeom prst="rect">
            <a:avLst/>
          </a:prstGeom>
        </p:spPr>
      </p:pic>
      <p:pic>
        <p:nvPicPr>
          <p:cNvPr id="12" name="Picture 11">
            <a:extLst>
              <a:ext uri="{FF2B5EF4-FFF2-40B4-BE49-F238E27FC236}">
                <a16:creationId xmlns:a16="http://schemas.microsoft.com/office/drawing/2014/main" id="{288B0054-7584-4172-AF35-8981B52FE0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2423" y="4773869"/>
            <a:ext cx="3051966" cy="1583607"/>
          </a:xfrm>
          <a:prstGeom prst="rect">
            <a:avLst/>
          </a:prstGeom>
        </p:spPr>
      </p:pic>
    </p:spTree>
    <p:extLst>
      <p:ext uri="{BB962C8B-B14F-4D97-AF65-F5344CB8AC3E}">
        <p14:creationId xmlns:p14="http://schemas.microsoft.com/office/powerpoint/2010/main" val="1740706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A1EF1C8-4CBA-F2AE-790E-8A9E7C74DB64}"/>
              </a:ext>
            </a:extLst>
          </p:cNvPr>
          <p:cNvPicPr>
            <a:picLocks noChangeAspect="1"/>
          </p:cNvPicPr>
          <p:nvPr/>
        </p:nvPicPr>
        <p:blipFill>
          <a:blip r:embed="rId2"/>
          <a:stretch>
            <a:fillRect/>
          </a:stretch>
        </p:blipFill>
        <p:spPr>
          <a:xfrm>
            <a:off x="4149414" y="1940402"/>
            <a:ext cx="3623693" cy="1863511"/>
          </a:xfrm>
          <a:prstGeom prst="rect">
            <a:avLst/>
          </a:prstGeom>
        </p:spPr>
      </p:pic>
      <p:sp>
        <p:nvSpPr>
          <p:cNvPr id="2" name="Title 1"/>
          <p:cNvSpPr>
            <a:spLocks noGrp="1"/>
          </p:cNvSpPr>
          <p:nvPr>
            <p:ph type="title"/>
          </p:nvPr>
        </p:nvSpPr>
        <p:spPr>
          <a:xfrm>
            <a:off x="91361" y="114017"/>
            <a:ext cx="8686800" cy="838200"/>
          </a:xfrm>
        </p:spPr>
        <p:txBody>
          <a:bodyPr/>
          <a:lstStyle/>
          <a:p>
            <a:r>
              <a:rPr lang="en-US" dirty="0">
                <a:latin typeface="Abadi" panose="020B0604020104020204" pitchFamily="34" charset="0"/>
              </a:rPr>
              <a:t>NREL USA Department of Energy – </a:t>
            </a:r>
            <a:br>
              <a:rPr lang="en-US" dirty="0">
                <a:latin typeface="Abadi" panose="020B0604020104020204" pitchFamily="34" charset="0"/>
              </a:rPr>
            </a:br>
            <a:r>
              <a:rPr lang="en-US" dirty="0">
                <a:latin typeface="Abadi" panose="020B0604020104020204" pitchFamily="34" charset="0"/>
              </a:rPr>
              <a:t>AWARD top 10  2019-2020</a:t>
            </a:r>
          </a:p>
        </p:txBody>
      </p:sp>
      <p:pic>
        <p:nvPicPr>
          <p:cNvPr id="7" name="Picture 6">
            <a:extLst>
              <a:ext uri="{FF2B5EF4-FFF2-40B4-BE49-F238E27FC236}">
                <a16:creationId xmlns:a16="http://schemas.microsoft.com/office/drawing/2014/main" id="{98691866-408C-4A9E-BFFC-770EDE40D6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3107" y="1332429"/>
            <a:ext cx="4241206" cy="4942968"/>
          </a:xfrm>
          <a:prstGeom prst="rect">
            <a:avLst/>
          </a:prstGeom>
        </p:spPr>
      </p:pic>
      <p:sp>
        <p:nvSpPr>
          <p:cNvPr id="8" name="TextBox 7">
            <a:extLst>
              <a:ext uri="{FF2B5EF4-FFF2-40B4-BE49-F238E27FC236}">
                <a16:creationId xmlns:a16="http://schemas.microsoft.com/office/drawing/2014/main" id="{F123E9C7-30AA-4B62-AFBA-1F8868885937}"/>
              </a:ext>
            </a:extLst>
          </p:cNvPr>
          <p:cNvSpPr txBox="1"/>
          <p:nvPr/>
        </p:nvSpPr>
        <p:spPr>
          <a:xfrm>
            <a:off x="267674" y="1467741"/>
            <a:ext cx="5162375" cy="1323439"/>
          </a:xfrm>
          <a:prstGeom prst="rect">
            <a:avLst/>
          </a:prstGeom>
          <a:noFill/>
        </p:spPr>
        <p:txBody>
          <a:bodyPr wrap="none" rtlCol="0">
            <a:spAutoFit/>
          </a:bodyPr>
          <a:lstStyle/>
          <a:p>
            <a:r>
              <a:rPr lang="en-US" b="1" dirty="0">
                <a:solidFill>
                  <a:srgbClr val="002060"/>
                </a:solidFill>
              </a:rPr>
              <a:t>TOP 10 Eco-Friendly Products 2019-2020</a:t>
            </a:r>
          </a:p>
          <a:p>
            <a:endParaRPr lang="en-US" dirty="0">
              <a:solidFill>
                <a:srgbClr val="002060"/>
              </a:solidFill>
            </a:endParaRPr>
          </a:p>
          <a:p>
            <a:r>
              <a:rPr lang="en-US" dirty="0">
                <a:solidFill>
                  <a:srgbClr val="002060"/>
                </a:solidFill>
              </a:rPr>
              <a:t>National Renewable Energy Lab</a:t>
            </a:r>
          </a:p>
          <a:p>
            <a:r>
              <a:rPr lang="en-US" dirty="0">
                <a:solidFill>
                  <a:srgbClr val="002060"/>
                </a:solidFill>
              </a:rPr>
              <a:t>USA Department of Energy </a:t>
            </a:r>
          </a:p>
        </p:txBody>
      </p:sp>
      <p:pic>
        <p:nvPicPr>
          <p:cNvPr id="10" name="Picture 9">
            <a:extLst>
              <a:ext uri="{FF2B5EF4-FFF2-40B4-BE49-F238E27FC236}">
                <a16:creationId xmlns:a16="http://schemas.microsoft.com/office/drawing/2014/main" id="{395DB631-86DE-4055-B333-B0C1D0C892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886997"/>
            <a:ext cx="4418894" cy="2342730"/>
          </a:xfrm>
          <a:prstGeom prst="rect">
            <a:avLst/>
          </a:prstGeom>
        </p:spPr>
      </p:pic>
      <p:pic>
        <p:nvPicPr>
          <p:cNvPr id="12" name="Picture 11">
            <a:extLst>
              <a:ext uri="{FF2B5EF4-FFF2-40B4-BE49-F238E27FC236}">
                <a16:creationId xmlns:a16="http://schemas.microsoft.com/office/drawing/2014/main" id="{288B0054-7584-4172-AF35-8981B52FE0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1877" y="3886997"/>
            <a:ext cx="3753678" cy="1947712"/>
          </a:xfrm>
          <a:prstGeom prst="rect">
            <a:avLst/>
          </a:prstGeom>
        </p:spPr>
      </p:pic>
      <p:pic>
        <p:nvPicPr>
          <p:cNvPr id="4" name="Picture 3">
            <a:extLst>
              <a:ext uri="{FF2B5EF4-FFF2-40B4-BE49-F238E27FC236}">
                <a16:creationId xmlns:a16="http://schemas.microsoft.com/office/drawing/2014/main" id="{D0F340B5-C62C-A666-99D9-B9E7FC996649}"/>
              </a:ext>
            </a:extLst>
          </p:cNvPr>
          <p:cNvPicPr>
            <a:picLocks noChangeAspect="1"/>
          </p:cNvPicPr>
          <p:nvPr/>
        </p:nvPicPr>
        <p:blipFill>
          <a:blip r:embed="rId6"/>
          <a:stretch>
            <a:fillRect/>
          </a:stretch>
        </p:blipFill>
        <p:spPr>
          <a:xfrm>
            <a:off x="348679" y="3007505"/>
            <a:ext cx="3353198" cy="842989"/>
          </a:xfrm>
          <a:prstGeom prst="rect">
            <a:avLst/>
          </a:prstGeom>
        </p:spPr>
      </p:pic>
      <p:sp>
        <p:nvSpPr>
          <p:cNvPr id="13" name="Rectangle 12">
            <a:extLst>
              <a:ext uri="{FF2B5EF4-FFF2-40B4-BE49-F238E27FC236}">
                <a16:creationId xmlns:a16="http://schemas.microsoft.com/office/drawing/2014/main" id="{D9E58ED1-51B7-B2CB-ED97-F3E7FA79DE9D}"/>
              </a:ext>
            </a:extLst>
          </p:cNvPr>
          <p:cNvSpPr/>
          <p:nvPr/>
        </p:nvSpPr>
        <p:spPr bwMode="auto">
          <a:xfrm>
            <a:off x="6706591" y="2349683"/>
            <a:ext cx="824190" cy="307533"/>
          </a:xfrm>
          <a:prstGeom prst="rect">
            <a:avLst/>
          </a:prstGeom>
          <a:noFill/>
          <a:ln w="38100" cap="flat" cmpd="sng" algn="ctr">
            <a:solidFill>
              <a:schemeClr val="accent2">
                <a:lumMod val="40000"/>
                <a:lumOff val="6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solidFill>
                  <a:srgbClr val="FF0000"/>
                </a:solidFill>
              </a:ln>
              <a:noFill/>
              <a:effectLst/>
              <a:latin typeface="Arial" pitchFamily="-105" charset="0"/>
            </a:endParaRPr>
          </a:p>
        </p:txBody>
      </p:sp>
    </p:spTree>
    <p:extLst>
      <p:ext uri="{BB962C8B-B14F-4D97-AF65-F5344CB8AC3E}">
        <p14:creationId xmlns:p14="http://schemas.microsoft.com/office/powerpoint/2010/main" val="2370797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F2DF928-313F-D6A6-C4A5-555FC338697D}"/>
              </a:ext>
            </a:extLst>
          </p:cNvPr>
          <p:cNvSpPr>
            <a:spLocks noGrp="1"/>
          </p:cNvSpPr>
          <p:nvPr>
            <p:ph type="sldNum" sz="quarter" idx="4294967295"/>
          </p:nvPr>
        </p:nvSpPr>
        <p:spPr>
          <a:xfrm>
            <a:off x="8737600" y="6356351"/>
            <a:ext cx="2844800" cy="365125"/>
          </a:xfrm>
        </p:spPr>
        <p:txBody>
          <a:bodyPr/>
          <a:lstStyle/>
          <a:p>
            <a:pPr>
              <a:defRPr/>
            </a:pPr>
            <a:fld id="{255698F3-235F-41C3-BBA9-74E08F8B19D2}" type="slidenum">
              <a:rPr lang="en-US" altLang="en-US" smtClean="0"/>
              <a:pPr>
                <a:defRPr/>
              </a:pPr>
              <a:t>12</a:t>
            </a:fld>
            <a:endParaRPr lang="en-US" altLang="en-US"/>
          </a:p>
        </p:txBody>
      </p:sp>
      <p:sp>
        <p:nvSpPr>
          <p:cNvPr id="7" name="TextBox 8">
            <a:extLst>
              <a:ext uri="{FF2B5EF4-FFF2-40B4-BE49-F238E27FC236}">
                <a16:creationId xmlns:a16="http://schemas.microsoft.com/office/drawing/2014/main" id="{71F890C1-C14A-5570-1D24-E7DFD4742D0E}"/>
              </a:ext>
            </a:extLst>
          </p:cNvPr>
          <p:cNvSpPr txBox="1">
            <a:spLocks noChangeArrowheads="1"/>
          </p:cNvSpPr>
          <p:nvPr/>
        </p:nvSpPr>
        <p:spPr bwMode="auto">
          <a:xfrm>
            <a:off x="853977" y="3510165"/>
            <a:ext cx="10932518" cy="523220"/>
          </a:xfrm>
          <a:prstGeom prst="rect">
            <a:avLst/>
          </a:prstGeom>
          <a:noFill/>
          <a:ln>
            <a:noFill/>
          </a:ln>
          <a:extLst>
            <a:ext uri="{909E8E84-426E-40dd-AFC4-6F175D3DCCD1}"/>
            <a:ext uri="{91240B29-F687-4f45-9708-019B960494DF}"/>
          </a:extLst>
        </p:spPr>
        <p:txBody>
          <a:bodyPr wrap="squar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ＭＳ Ｐゴシック"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ＭＳ Ｐゴシック"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ＭＳ Ｐゴシック"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ＭＳ Ｐゴシック"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ＭＳ Ｐゴシック" panose="020B0600070205080204" pitchFamily="34" charset="-128"/>
              </a:defRPr>
            </a:lvl9pPr>
          </a:lstStyle>
          <a:p>
            <a:pPr algn="ctr" eaLnBrk="1" hangingPunct="1">
              <a:spcBef>
                <a:spcPct val="0"/>
              </a:spcBef>
              <a:buClrTx/>
              <a:buSzTx/>
              <a:buFontTx/>
              <a:buNone/>
              <a:defRPr/>
            </a:pPr>
            <a:r>
              <a:rPr lang="en-US" altLang="en-US" sz="2800" dirty="0">
                <a:solidFill>
                  <a:srgbClr val="00B050"/>
                </a:solidFill>
                <a:effectLst>
                  <a:outerShdw blurRad="38100" dist="38100" dir="2700000" algn="tl">
                    <a:srgbClr val="000000">
                      <a:alpha val="43137"/>
                    </a:srgbClr>
                  </a:outerShdw>
                </a:effectLst>
                <a:latin typeface="Arial" panose="020B0604020202020204" pitchFamily="34" charset="0"/>
              </a:rPr>
              <a:t>TERRA PAVE           </a:t>
            </a:r>
            <a:r>
              <a:rPr lang="en-US" altLang="en-US" sz="2800" b="1" dirty="0">
                <a:solidFill>
                  <a:srgbClr val="00B050"/>
                </a:solidFill>
                <a:effectLst>
                  <a:outerShdw blurRad="38100" dist="38100" dir="2700000" algn="tl">
                    <a:srgbClr val="000000">
                      <a:alpha val="43137"/>
                    </a:srgbClr>
                  </a:outerShdw>
                </a:effectLst>
                <a:latin typeface="Arial" panose="020B0604020202020204" pitchFamily="34" charset="0"/>
              </a:rPr>
              <a:t>ENVIRONMENTALLY SAFE</a:t>
            </a:r>
            <a:r>
              <a:rPr lang="en-US" altLang="en-US" sz="1800" b="1" dirty="0">
                <a:solidFill>
                  <a:srgbClr val="009999"/>
                </a:solidFill>
                <a:latin typeface="Arial" panose="020B0604020202020204" pitchFamily="34" charset="0"/>
              </a:rPr>
              <a:t>                          </a:t>
            </a:r>
            <a:endParaRPr lang="en-US" altLang="en-US" sz="2000" b="1" dirty="0">
              <a:solidFill>
                <a:srgbClr val="009999"/>
              </a:solidFill>
              <a:latin typeface="Arial" panose="020B0604020202020204" pitchFamily="34" charset="0"/>
            </a:endParaRPr>
          </a:p>
        </p:txBody>
      </p:sp>
      <p:sp>
        <p:nvSpPr>
          <p:cNvPr id="8" name="Right Arrow 1">
            <a:extLst>
              <a:ext uri="{FF2B5EF4-FFF2-40B4-BE49-F238E27FC236}">
                <a16:creationId xmlns:a16="http://schemas.microsoft.com/office/drawing/2014/main" id="{BCCA07F5-3215-C030-8634-29F462C39E15}"/>
              </a:ext>
            </a:extLst>
          </p:cNvPr>
          <p:cNvSpPr/>
          <p:nvPr/>
        </p:nvSpPr>
        <p:spPr bwMode="auto">
          <a:xfrm>
            <a:off x="4878672" y="3646749"/>
            <a:ext cx="704403" cy="304800"/>
          </a:xfrm>
          <a:prstGeom prst="rightArrow">
            <a:avLst/>
          </a:prstGeom>
          <a:solidFill>
            <a:srgbClr val="006600"/>
          </a:solidFill>
          <a:ln w="9525" cap="flat" cmpd="sng" algn="ctr">
            <a:solidFill>
              <a:srgbClr val="0099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3200" b="1">
              <a:ea typeface="ＭＳ Ｐゴシック" pitchFamily="50" charset="-128"/>
            </a:endParaRPr>
          </a:p>
        </p:txBody>
      </p:sp>
      <p:sp>
        <p:nvSpPr>
          <p:cNvPr id="10" name="Rectangle 9">
            <a:extLst>
              <a:ext uri="{FF2B5EF4-FFF2-40B4-BE49-F238E27FC236}">
                <a16:creationId xmlns:a16="http://schemas.microsoft.com/office/drawing/2014/main" id="{C187C712-F3C6-A0D1-DF28-1496C9C764F6}"/>
              </a:ext>
            </a:extLst>
          </p:cNvPr>
          <p:cNvSpPr/>
          <p:nvPr/>
        </p:nvSpPr>
        <p:spPr>
          <a:xfrm>
            <a:off x="927827" y="2848878"/>
            <a:ext cx="10654573" cy="461665"/>
          </a:xfrm>
          <a:prstGeom prst="rect">
            <a:avLst/>
          </a:prstGeom>
        </p:spPr>
        <p:txBody>
          <a:bodyPr wrap="square">
            <a:spAutoFit/>
          </a:bodyPr>
          <a:lstStyle/>
          <a:p>
            <a:r>
              <a:rPr lang="en-US" altLang="en-US" sz="2400" b="1" dirty="0">
                <a:solidFill>
                  <a:srgbClr val="009999"/>
                </a:solidFill>
              </a:rPr>
              <a:t>NO SPECIAL EQUIPMENT &amp; NO HANDLING PROCEDURES REQUIRED</a:t>
            </a:r>
            <a:endParaRPr lang="en-US" sz="2400" dirty="0"/>
          </a:p>
        </p:txBody>
      </p:sp>
      <p:grpSp>
        <p:nvGrpSpPr>
          <p:cNvPr id="15" name="Group 14">
            <a:extLst>
              <a:ext uri="{FF2B5EF4-FFF2-40B4-BE49-F238E27FC236}">
                <a16:creationId xmlns:a16="http://schemas.microsoft.com/office/drawing/2014/main" id="{289AECA2-DB10-6E9E-E93B-139978701709}"/>
              </a:ext>
            </a:extLst>
          </p:cNvPr>
          <p:cNvGrpSpPr/>
          <p:nvPr/>
        </p:nvGrpSpPr>
        <p:grpSpPr>
          <a:xfrm>
            <a:off x="960668" y="1000550"/>
            <a:ext cx="10302825" cy="1862320"/>
            <a:chOff x="1015971" y="1257389"/>
            <a:chExt cx="10302825" cy="1862320"/>
          </a:xfrm>
        </p:grpSpPr>
        <p:pic>
          <p:nvPicPr>
            <p:cNvPr id="4" name="Picture 2" descr="Related image">
              <a:extLst>
                <a:ext uri="{FF2B5EF4-FFF2-40B4-BE49-F238E27FC236}">
                  <a16:creationId xmlns:a16="http://schemas.microsoft.com/office/drawing/2014/main" id="{E5EC1A25-E13C-575A-96C3-B436689F855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0248" y="1264611"/>
              <a:ext cx="3044035" cy="18550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result for road soil compactor truck">
              <a:extLst>
                <a:ext uri="{FF2B5EF4-FFF2-40B4-BE49-F238E27FC236}">
                  <a16:creationId xmlns:a16="http://schemas.microsoft.com/office/drawing/2014/main" id="{DB673D1A-06DC-05F8-D2D6-712B4C95D16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4761" y="1257389"/>
              <a:ext cx="3044035" cy="18550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Image result for Road Grader machine">
              <a:extLst>
                <a:ext uri="{FF2B5EF4-FFF2-40B4-BE49-F238E27FC236}">
                  <a16:creationId xmlns:a16="http://schemas.microsoft.com/office/drawing/2014/main" id="{93F926BC-D874-F74B-0881-E07A29346F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5971" y="1257389"/>
              <a:ext cx="3733800" cy="185509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E0BDE1E8-ECD4-F60C-CA84-F7CFE8BC131A}"/>
                </a:ext>
              </a:extLst>
            </p:cNvPr>
            <p:cNvSpPr/>
            <p:nvPr/>
          </p:nvSpPr>
          <p:spPr>
            <a:xfrm>
              <a:off x="1955135" y="2705607"/>
              <a:ext cx="9001551" cy="400110"/>
            </a:xfrm>
            <a:prstGeom prst="rect">
              <a:avLst/>
            </a:prstGeom>
          </p:spPr>
          <p:txBody>
            <a:bodyPr wrap="square">
              <a:spAutoFit/>
            </a:bodyPr>
            <a:lstStyle/>
            <a:p>
              <a:pPr algn="just"/>
              <a:r>
                <a:rPr lang="en-US" dirty="0">
                  <a:solidFill>
                    <a:srgbClr val="FFFF00"/>
                  </a:solidFill>
                  <a:effectLst>
                    <a:outerShdw blurRad="38100" dist="38100" dir="2700000" algn="tl">
                      <a:srgbClr val="000000">
                        <a:alpha val="43137"/>
                      </a:srgbClr>
                    </a:outerShdw>
                  </a:effectLst>
                </a:rPr>
                <a:t>* Soil Grader                          * Water Sprayer                        * Soil Compactor</a:t>
              </a:r>
            </a:p>
          </p:txBody>
        </p:sp>
      </p:grpSp>
      <p:sp>
        <p:nvSpPr>
          <p:cNvPr id="14" name="Rectangle 20">
            <a:extLst>
              <a:ext uri="{FF2B5EF4-FFF2-40B4-BE49-F238E27FC236}">
                <a16:creationId xmlns:a16="http://schemas.microsoft.com/office/drawing/2014/main" id="{1FFAD35E-56FE-E11A-9D03-38B56AD1B2E8}"/>
              </a:ext>
            </a:extLst>
          </p:cNvPr>
          <p:cNvSpPr>
            <a:spLocks noChangeArrowheads="1"/>
          </p:cNvSpPr>
          <p:nvPr/>
        </p:nvSpPr>
        <p:spPr bwMode="auto">
          <a:xfrm>
            <a:off x="217967" y="125802"/>
            <a:ext cx="117330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dirty="0">
              <a:solidFill>
                <a:schemeClr val="tx1"/>
              </a:solidFill>
              <a:latin typeface="Arial" panose="020B0604020202020204" pitchFamily="34" charset="0"/>
              <a:cs typeface="Times New Roman" panose="02020603050405020304" pitchFamily="18" charset="0"/>
            </a:endParaRPr>
          </a:p>
          <a:p>
            <a:pPr algn="ctr">
              <a:spcBef>
                <a:spcPct val="0"/>
              </a:spcBef>
              <a:buClrTx/>
              <a:buSzTx/>
              <a:buFontTx/>
              <a:buNone/>
            </a:pPr>
            <a:r>
              <a:rPr lang="en-US" altLang="en-US" sz="2400" b="1" dirty="0">
                <a:solidFill>
                  <a:schemeClr val="tx1"/>
                </a:solidFill>
                <a:effectLst>
                  <a:outerShdw blurRad="38100" dist="38100" dir="2700000" algn="tl">
                    <a:srgbClr val="000000">
                      <a:alpha val="43137"/>
                    </a:srgbClr>
                  </a:outerShdw>
                </a:effectLst>
                <a:latin typeface="Arial" panose="020B0604020202020204" pitchFamily="34" charset="0"/>
                <a:cs typeface="Times New Roman" panose="02020603050405020304" pitchFamily="18" charset="0"/>
              </a:rPr>
              <a:t>SUPERIOR QUALITY, FAST TO TRAFFIC ABLE, MINIMAL EQUIPMENT &amp; GREEN</a:t>
            </a:r>
          </a:p>
        </p:txBody>
      </p:sp>
      <p:sp>
        <p:nvSpPr>
          <p:cNvPr id="9" name="TextBox 8">
            <a:extLst>
              <a:ext uri="{FF2B5EF4-FFF2-40B4-BE49-F238E27FC236}">
                <a16:creationId xmlns:a16="http://schemas.microsoft.com/office/drawing/2014/main" id="{DB9319C0-005A-FF7A-3F6A-DC132F005D23}"/>
              </a:ext>
            </a:extLst>
          </p:cNvPr>
          <p:cNvSpPr txBox="1"/>
          <p:nvPr/>
        </p:nvSpPr>
        <p:spPr>
          <a:xfrm>
            <a:off x="816716" y="4174512"/>
            <a:ext cx="10502080" cy="1938992"/>
          </a:xfrm>
          <a:prstGeom prst="rect">
            <a:avLst/>
          </a:prstGeom>
          <a:noFill/>
        </p:spPr>
        <p:txBody>
          <a:bodyPr wrap="square">
            <a:spAutoFit/>
          </a:bodyPr>
          <a:lstStyle/>
          <a:p>
            <a:pPr marL="1828800" indent="-457200" eaLnBrk="1" hangingPunct="1">
              <a:spcBef>
                <a:spcPct val="0"/>
              </a:spcBef>
              <a:buClrTx/>
              <a:buSzTx/>
              <a:buFont typeface="Wingdings" panose="05000000000000000000" pitchFamily="2" charset="2"/>
              <a:buChar char="u"/>
              <a:defRPr/>
            </a:pPr>
            <a:r>
              <a:rPr lang="en-US" altLang="en-US" sz="2000" b="1" dirty="0">
                <a:solidFill>
                  <a:srgbClr val="00B050"/>
                </a:solidFill>
                <a:latin typeface="Arial" panose="020B0604020202020204" pitchFamily="34" charset="0"/>
              </a:rPr>
              <a:t>NON-HAZARDOUS		</a:t>
            </a:r>
          </a:p>
          <a:p>
            <a:pPr marL="1828800" indent="-457200" eaLnBrk="1" hangingPunct="1">
              <a:spcBef>
                <a:spcPct val="0"/>
              </a:spcBef>
              <a:buClrTx/>
              <a:buSzTx/>
              <a:buFont typeface="Wingdings" panose="05000000000000000000" pitchFamily="2" charset="2"/>
              <a:buChar char="u"/>
              <a:defRPr/>
            </a:pPr>
            <a:r>
              <a:rPr lang="en-US" altLang="en-US" sz="2000" b="1" dirty="0">
                <a:solidFill>
                  <a:srgbClr val="00B050"/>
                </a:solidFill>
                <a:latin typeface="Arial" panose="020B0604020202020204" pitchFamily="34" charset="0"/>
              </a:rPr>
              <a:t>NON-CORROSIVE </a:t>
            </a:r>
          </a:p>
          <a:p>
            <a:pPr marL="1828800" indent="-457200" eaLnBrk="1" hangingPunct="1">
              <a:spcBef>
                <a:spcPct val="0"/>
              </a:spcBef>
              <a:buClrTx/>
              <a:buSzTx/>
              <a:buFont typeface="Wingdings" panose="05000000000000000000" pitchFamily="2" charset="2"/>
              <a:buChar char="u"/>
              <a:defRPr/>
            </a:pPr>
            <a:r>
              <a:rPr lang="en-US" altLang="en-US" sz="2000" b="1" dirty="0">
                <a:solidFill>
                  <a:srgbClr val="00B050"/>
                </a:solidFill>
                <a:latin typeface="Arial" panose="020B0604020202020204" pitchFamily="34" charset="0"/>
              </a:rPr>
              <a:t>NON-PETROLEUM BASED</a:t>
            </a:r>
          </a:p>
          <a:p>
            <a:pPr marL="1828800" indent="-457200" eaLnBrk="1" hangingPunct="1">
              <a:spcBef>
                <a:spcPct val="0"/>
              </a:spcBef>
              <a:buClrTx/>
              <a:buSzTx/>
              <a:buFont typeface="Wingdings" panose="05000000000000000000" pitchFamily="2" charset="2"/>
              <a:buChar char="u"/>
              <a:defRPr/>
            </a:pPr>
            <a:r>
              <a:rPr lang="en-US" altLang="en-US" sz="2000" b="1" dirty="0">
                <a:solidFill>
                  <a:srgbClr val="00B050"/>
                </a:solidFill>
                <a:latin typeface="Arial" panose="020B0604020202020204" pitchFamily="34" charset="0"/>
              </a:rPr>
              <a:t>NON-TOXIC</a:t>
            </a:r>
          </a:p>
          <a:p>
            <a:pPr marL="1828800" indent="-457200" eaLnBrk="1" hangingPunct="1">
              <a:spcBef>
                <a:spcPct val="0"/>
              </a:spcBef>
              <a:buClrTx/>
              <a:buSzTx/>
              <a:buFont typeface="Wingdings" panose="05000000000000000000" pitchFamily="2" charset="2"/>
              <a:buChar char="u"/>
              <a:defRPr/>
            </a:pPr>
            <a:r>
              <a:rPr lang="en-US" altLang="en-US" sz="2000" b="1" dirty="0">
                <a:solidFill>
                  <a:srgbClr val="00B050"/>
                </a:solidFill>
                <a:latin typeface="Arial" panose="020B0604020202020204" pitchFamily="34" charset="0"/>
              </a:rPr>
              <a:t>WATERPROOF</a:t>
            </a:r>
          </a:p>
          <a:p>
            <a:pPr marL="1828800" indent="-457200" eaLnBrk="1" hangingPunct="1">
              <a:spcBef>
                <a:spcPct val="0"/>
              </a:spcBef>
              <a:buClrTx/>
              <a:buSzTx/>
              <a:buFont typeface="Wingdings" panose="05000000000000000000" pitchFamily="2" charset="2"/>
              <a:buChar char="u"/>
              <a:defRPr/>
            </a:pPr>
            <a:r>
              <a:rPr lang="en-US" altLang="en-US" b="1" dirty="0">
                <a:solidFill>
                  <a:srgbClr val="00B050"/>
                </a:solidFill>
              </a:rPr>
              <a:t>SUPERIOR TO TOXIC ASPHALT AND CLIMATE-WRECKING CEMENT</a:t>
            </a:r>
            <a:endParaRPr lang="en-US" altLang="en-US" sz="2000" b="1" dirty="0">
              <a:solidFill>
                <a:srgbClr val="00B050"/>
              </a:solidFill>
              <a:latin typeface="Arial" panose="020B0604020202020204" pitchFamily="34" charset="0"/>
            </a:endParaRPr>
          </a:p>
        </p:txBody>
      </p:sp>
      <p:sp>
        <p:nvSpPr>
          <p:cNvPr id="13" name="TextBox 12">
            <a:extLst>
              <a:ext uri="{FF2B5EF4-FFF2-40B4-BE49-F238E27FC236}">
                <a16:creationId xmlns:a16="http://schemas.microsoft.com/office/drawing/2014/main" id="{C4242835-93D2-E77C-D512-4131048BD739}"/>
              </a:ext>
            </a:extLst>
          </p:cNvPr>
          <p:cNvSpPr txBox="1"/>
          <p:nvPr/>
        </p:nvSpPr>
        <p:spPr>
          <a:xfrm>
            <a:off x="5166823" y="4174512"/>
            <a:ext cx="6096670" cy="1938992"/>
          </a:xfrm>
          <a:prstGeom prst="rect">
            <a:avLst/>
          </a:prstGeom>
          <a:noFill/>
        </p:spPr>
        <p:txBody>
          <a:bodyPr wrap="square">
            <a:spAutoFit/>
          </a:bodyPr>
          <a:lstStyle/>
          <a:p>
            <a:pPr marL="1828800" indent="-457200" eaLnBrk="1" hangingPunct="1">
              <a:spcBef>
                <a:spcPct val="0"/>
              </a:spcBef>
              <a:buClrTx/>
              <a:buSzTx/>
              <a:buFont typeface="Wingdings" panose="05000000000000000000" pitchFamily="2" charset="2"/>
              <a:buChar char="u"/>
              <a:defRPr/>
            </a:pPr>
            <a:r>
              <a:rPr lang="en-US" altLang="en-US" sz="2000" b="1" dirty="0">
                <a:solidFill>
                  <a:srgbClr val="00B050"/>
                </a:solidFill>
                <a:latin typeface="Arial" panose="020B0604020202020204" pitchFamily="34" charset="0"/>
              </a:rPr>
              <a:t>NO MORE POTHOLES, CRACKS</a:t>
            </a:r>
          </a:p>
          <a:p>
            <a:pPr marL="1828800" indent="-457200" eaLnBrk="1" hangingPunct="1">
              <a:spcBef>
                <a:spcPct val="0"/>
              </a:spcBef>
              <a:buClrTx/>
              <a:buSzTx/>
              <a:buFont typeface="Wingdings" panose="05000000000000000000" pitchFamily="2" charset="2"/>
              <a:buChar char="u"/>
              <a:defRPr/>
            </a:pPr>
            <a:r>
              <a:rPr lang="en-US" altLang="en-US" sz="2000" b="1" dirty="0">
                <a:solidFill>
                  <a:srgbClr val="00B050"/>
                </a:solidFill>
                <a:latin typeface="Arial" panose="020B0604020202020204" pitchFamily="34" charset="0"/>
              </a:rPr>
              <a:t>IMPROVED BRAKING DISTANCE</a:t>
            </a:r>
          </a:p>
          <a:p>
            <a:pPr marL="1828800" indent="-457200" eaLnBrk="1" hangingPunct="1">
              <a:spcBef>
                <a:spcPct val="0"/>
              </a:spcBef>
              <a:buClrTx/>
              <a:buSzTx/>
              <a:buFont typeface="Wingdings" panose="05000000000000000000" pitchFamily="2" charset="2"/>
              <a:buChar char="u"/>
              <a:defRPr/>
            </a:pPr>
            <a:r>
              <a:rPr lang="en-US" altLang="en-US" sz="2000" b="1" dirty="0">
                <a:solidFill>
                  <a:srgbClr val="00B050"/>
                </a:solidFill>
                <a:latin typeface="Arial" panose="020B0604020202020204" pitchFamily="34" charset="0"/>
              </a:rPr>
              <a:t>FAST TO TRAFFIC ABLE</a:t>
            </a:r>
            <a:endParaRPr lang="en-US" altLang="en-US" b="1" dirty="0">
              <a:solidFill>
                <a:srgbClr val="00B050"/>
              </a:solidFill>
            </a:endParaRPr>
          </a:p>
          <a:p>
            <a:pPr marL="1828800" indent="-457200" eaLnBrk="1" hangingPunct="1">
              <a:spcBef>
                <a:spcPct val="0"/>
              </a:spcBef>
              <a:buClrTx/>
              <a:buSzTx/>
              <a:buFont typeface="Wingdings" panose="05000000000000000000" pitchFamily="2" charset="2"/>
              <a:buChar char="u"/>
              <a:defRPr/>
            </a:pPr>
            <a:r>
              <a:rPr lang="en-US" altLang="en-US" b="1" dirty="0">
                <a:solidFill>
                  <a:srgbClr val="00B050"/>
                </a:solidFill>
              </a:rPr>
              <a:t>LESS DOWNTIME</a:t>
            </a:r>
          </a:p>
          <a:p>
            <a:pPr marL="1828800" indent="-457200" eaLnBrk="1" hangingPunct="1">
              <a:spcBef>
                <a:spcPct val="0"/>
              </a:spcBef>
              <a:buClrTx/>
              <a:buSzTx/>
              <a:buFont typeface="Wingdings" panose="05000000000000000000" pitchFamily="2" charset="2"/>
              <a:buChar char="u"/>
              <a:defRPr/>
            </a:pPr>
            <a:r>
              <a:rPr lang="en-US" altLang="en-US" sz="2000" b="1" dirty="0">
                <a:solidFill>
                  <a:srgbClr val="00B050"/>
                </a:solidFill>
                <a:latin typeface="Arial" panose="020B0604020202020204" pitchFamily="34" charset="0"/>
              </a:rPr>
              <a:t>MORE ENJOYABLE RIDE</a:t>
            </a:r>
          </a:p>
          <a:p>
            <a:pPr marL="1828800" indent="-457200" eaLnBrk="1" hangingPunct="1">
              <a:spcBef>
                <a:spcPct val="0"/>
              </a:spcBef>
              <a:buClrTx/>
              <a:buSzTx/>
              <a:buFont typeface="Wingdings" panose="05000000000000000000" pitchFamily="2" charset="2"/>
              <a:buChar char="u"/>
              <a:defRPr/>
            </a:pPr>
            <a:endParaRPr lang="en-US" altLang="en-US" sz="2000" b="1" dirty="0">
              <a:solidFill>
                <a:srgbClr val="00B050"/>
              </a:solidFill>
              <a:latin typeface="Arial" panose="020B0604020202020204" pitchFamily="34" charset="0"/>
            </a:endParaRPr>
          </a:p>
        </p:txBody>
      </p:sp>
      <p:sp>
        <p:nvSpPr>
          <p:cNvPr id="2" name="TextBox 1">
            <a:extLst>
              <a:ext uri="{FF2B5EF4-FFF2-40B4-BE49-F238E27FC236}">
                <a16:creationId xmlns:a16="http://schemas.microsoft.com/office/drawing/2014/main" id="{D9424057-22F7-356B-1491-4AC601400C08}"/>
              </a:ext>
            </a:extLst>
          </p:cNvPr>
          <p:cNvSpPr txBox="1"/>
          <p:nvPr/>
        </p:nvSpPr>
        <p:spPr>
          <a:xfrm>
            <a:off x="2267873" y="6274515"/>
            <a:ext cx="7739815" cy="253916"/>
          </a:xfrm>
          <a:prstGeom prst="rect">
            <a:avLst/>
          </a:prstGeom>
          <a:noFill/>
        </p:spPr>
        <p:txBody>
          <a:bodyPr wrap="square" rtlCol="0">
            <a:spAutoFit/>
          </a:bodyPr>
          <a:lstStyle/>
          <a:p>
            <a:pPr algn="ctr"/>
            <a:r>
              <a:rPr lang="en-US" sz="1050" dirty="0"/>
              <a:t>More details of ECO-FRIENDLY test results can be downloaded: </a:t>
            </a:r>
            <a:r>
              <a:rPr lang="en-US" sz="1050" dirty="0">
                <a:hlinkClick r:id="rId6"/>
              </a:rPr>
              <a:t>https://www.terrapavetech.com/terrapave/sandia.pdf</a:t>
            </a:r>
            <a:r>
              <a:rPr lang="en-US" sz="1050" dirty="0"/>
              <a:t> </a:t>
            </a:r>
          </a:p>
        </p:txBody>
      </p:sp>
    </p:spTree>
    <p:extLst>
      <p:ext uri="{BB962C8B-B14F-4D97-AF65-F5344CB8AC3E}">
        <p14:creationId xmlns:p14="http://schemas.microsoft.com/office/powerpoint/2010/main" val="3948969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a:extLst>
              <a:ext uri="{FF2B5EF4-FFF2-40B4-BE49-F238E27FC236}">
                <a16:creationId xmlns:a16="http://schemas.microsoft.com/office/drawing/2014/main" id="{D17AC445-CB31-471D-8959-7FFAC75A85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399" y="3733801"/>
            <a:ext cx="4106881"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a:extLst>
              <a:ext uri="{FF2B5EF4-FFF2-40B4-BE49-F238E27FC236}">
                <a16:creationId xmlns:a16="http://schemas.microsoft.com/office/drawing/2014/main" id="{83273413-AE15-4ACB-ACBE-B5BE7BE491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1" y="762794"/>
            <a:ext cx="4106879"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0426" y="3733801"/>
            <a:ext cx="4366312"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0427" y="761969"/>
            <a:ext cx="4366311" cy="2817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Rectangle 2"/>
          <p:cNvSpPr>
            <a:spLocks noChangeArrowheads="1"/>
          </p:cNvSpPr>
          <p:nvPr/>
        </p:nvSpPr>
        <p:spPr bwMode="auto">
          <a:xfrm>
            <a:off x="1160426" y="293236"/>
            <a:ext cx="9575854"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endParaRPr lang="en-US" altLang="en-US" sz="2600" b="1" dirty="0">
              <a:solidFill>
                <a:schemeClr val="accent6">
                  <a:lumMod val="50000"/>
                </a:schemeClr>
              </a:solidFill>
              <a:latin typeface="Stencil Std" panose="04020904080802020404" pitchFamily="82" charset="0"/>
            </a:endParaRPr>
          </a:p>
          <a:p>
            <a:pPr algn="ctr" eaLnBrk="1" hangingPunct="1">
              <a:spcBef>
                <a:spcPct val="0"/>
              </a:spcBef>
              <a:buClrTx/>
              <a:buSzTx/>
              <a:buFontTx/>
              <a:buNone/>
            </a:pPr>
            <a:endParaRPr lang="en-US" altLang="en-US" sz="2600" b="1" dirty="0">
              <a:solidFill>
                <a:schemeClr val="accent6">
                  <a:lumMod val="50000"/>
                </a:schemeClr>
              </a:solidFill>
              <a:latin typeface="Stencil Std" panose="04020904080802020404" pitchFamily="82" charset="0"/>
            </a:endParaRPr>
          </a:p>
          <a:p>
            <a:pPr algn="ctr" eaLnBrk="1" hangingPunct="1">
              <a:spcBef>
                <a:spcPct val="0"/>
              </a:spcBef>
              <a:buClrTx/>
              <a:buSzTx/>
              <a:buFontTx/>
              <a:buNone/>
            </a:pPr>
            <a:endParaRPr lang="en-US" altLang="en-US" sz="2600" b="1" dirty="0">
              <a:solidFill>
                <a:schemeClr val="accent6">
                  <a:lumMod val="50000"/>
                </a:schemeClr>
              </a:solidFill>
              <a:latin typeface="Stencil Std" panose="04020904080802020404" pitchFamily="82" charset="0"/>
            </a:endParaRPr>
          </a:p>
          <a:p>
            <a:pPr algn="ctr" eaLnBrk="1" hangingPunct="1">
              <a:spcBef>
                <a:spcPct val="0"/>
              </a:spcBef>
              <a:buClrTx/>
              <a:buSzTx/>
              <a:buFontTx/>
              <a:buNone/>
            </a:pPr>
            <a:r>
              <a:rPr lang="en-US" altLang="en-US" sz="2600" b="1" dirty="0">
                <a:solidFill>
                  <a:schemeClr val="accent6">
                    <a:lumMod val="50000"/>
                  </a:schemeClr>
                </a:solidFill>
                <a:latin typeface="Stencil Std" panose="04020904080802020404" pitchFamily="82" charset="0"/>
              </a:rPr>
              <a:t> </a:t>
            </a:r>
            <a:r>
              <a:rPr lang="en-US" altLang="en-US" sz="2600" b="1" dirty="0" err="1">
                <a:solidFill>
                  <a:schemeClr val="accent3"/>
                </a:solidFill>
                <a:latin typeface="Stencil Std" panose="04020904080802020404" pitchFamily="82" charset="0"/>
              </a:rPr>
              <a:t>abram</a:t>
            </a:r>
            <a:r>
              <a:rPr lang="en-US" altLang="en-US" sz="2600" b="1" dirty="0">
                <a:solidFill>
                  <a:schemeClr val="accent3"/>
                </a:solidFill>
                <a:latin typeface="Stencil Std" panose="04020904080802020404" pitchFamily="82" charset="0"/>
              </a:rPr>
              <a:t> </a:t>
            </a:r>
            <a:r>
              <a:rPr lang="en-US" altLang="en-US" sz="2600" b="1" dirty="0" err="1">
                <a:solidFill>
                  <a:schemeClr val="accent3"/>
                </a:solidFill>
                <a:latin typeface="Stencil Std" panose="04020904080802020404" pitchFamily="82" charset="0"/>
              </a:rPr>
              <a:t>tankS</a:t>
            </a:r>
            <a:endParaRPr lang="en-US" altLang="en-US" sz="2600" b="1" dirty="0">
              <a:solidFill>
                <a:schemeClr val="accent3"/>
              </a:solidFill>
              <a:latin typeface="Stencil Std" panose="04020904080802020404" pitchFamily="82" charset="0"/>
            </a:endParaRPr>
          </a:p>
          <a:p>
            <a:pPr algn="ctr" eaLnBrk="1" hangingPunct="1">
              <a:spcBef>
                <a:spcPct val="0"/>
              </a:spcBef>
              <a:buClrTx/>
              <a:buSzTx/>
              <a:buFontTx/>
              <a:buNone/>
            </a:pPr>
            <a:r>
              <a:rPr lang="en-US" altLang="en-US" sz="2600" b="1" dirty="0">
                <a:solidFill>
                  <a:schemeClr val="accent3"/>
                </a:solidFill>
                <a:latin typeface="Stencil Std" panose="04020904080802020404" pitchFamily="82" charset="0"/>
              </a:rPr>
              <a:t>M1-a2 MAIN BATTLE TANKS</a:t>
            </a:r>
          </a:p>
        </p:txBody>
      </p:sp>
      <p:sp>
        <p:nvSpPr>
          <p:cNvPr id="39939" name="Text Box 3"/>
          <p:cNvSpPr txBox="1">
            <a:spLocks noChangeArrowheads="1"/>
          </p:cNvSpPr>
          <p:nvPr/>
        </p:nvSpPr>
        <p:spPr bwMode="auto">
          <a:xfrm>
            <a:off x="1343745" y="875238"/>
            <a:ext cx="3657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50000"/>
              </a:spcBef>
              <a:buClrTx/>
              <a:buSzTx/>
              <a:buFontTx/>
              <a:buNone/>
            </a:pPr>
            <a:r>
              <a:rPr lang="en-US" altLang="en-US" sz="2400" b="1" dirty="0">
                <a:solidFill>
                  <a:srgbClr val="FFFF00"/>
                </a:solidFill>
                <a:latin typeface="Arial" panose="020B0604020202020204" pitchFamily="34" charset="0"/>
              </a:rPr>
              <a:t>COMPETITOR PRODUCT</a:t>
            </a:r>
          </a:p>
        </p:txBody>
      </p:sp>
      <p:sp>
        <p:nvSpPr>
          <p:cNvPr id="39940" name="Text Box 4"/>
          <p:cNvSpPr txBox="1">
            <a:spLocks noChangeArrowheads="1"/>
          </p:cNvSpPr>
          <p:nvPr/>
        </p:nvSpPr>
        <p:spPr bwMode="auto">
          <a:xfrm>
            <a:off x="1455720" y="5864224"/>
            <a:ext cx="3657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50000"/>
              </a:spcBef>
              <a:buClrTx/>
              <a:buSzTx/>
              <a:buFontTx/>
              <a:buNone/>
            </a:pPr>
            <a:r>
              <a:rPr lang="en-US" altLang="en-US" sz="2400" b="1" dirty="0">
                <a:solidFill>
                  <a:srgbClr val="002060"/>
                </a:solidFill>
                <a:latin typeface="Arial" panose="020B0604020202020204" pitchFamily="34" charset="0"/>
              </a:rPr>
              <a:t>TERRA PAVE WHITE</a:t>
            </a:r>
            <a:endParaRPr lang="en-US" altLang="en-US" sz="1800" b="1" dirty="0">
              <a:solidFill>
                <a:srgbClr val="002060"/>
              </a:solidFill>
              <a:latin typeface="Arial" panose="020B0604020202020204" pitchFamily="34" charset="0"/>
            </a:endParaRPr>
          </a:p>
        </p:txBody>
      </p:sp>
      <p:sp>
        <p:nvSpPr>
          <p:cNvPr id="7" name="Text Box 3">
            <a:extLst>
              <a:ext uri="{FF2B5EF4-FFF2-40B4-BE49-F238E27FC236}">
                <a16:creationId xmlns:a16="http://schemas.microsoft.com/office/drawing/2014/main" id="{39FCBE08-BBEF-408C-A5E7-BFB3F6BF46FF}"/>
              </a:ext>
            </a:extLst>
          </p:cNvPr>
          <p:cNvSpPr txBox="1">
            <a:spLocks noChangeArrowheads="1"/>
          </p:cNvSpPr>
          <p:nvPr/>
        </p:nvSpPr>
        <p:spPr bwMode="auto">
          <a:xfrm>
            <a:off x="6945134" y="857251"/>
            <a:ext cx="3657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50000"/>
              </a:spcBef>
              <a:buClrTx/>
              <a:buSzTx/>
              <a:buFontTx/>
              <a:buNone/>
            </a:pPr>
            <a:r>
              <a:rPr lang="en-US" altLang="en-US" sz="2400" b="1" dirty="0">
                <a:solidFill>
                  <a:srgbClr val="FFFF00"/>
                </a:solidFill>
                <a:latin typeface="Arial" panose="020B0604020202020204" pitchFamily="34" charset="0"/>
              </a:rPr>
              <a:t>COMPETITOR PRODUCT</a:t>
            </a:r>
          </a:p>
        </p:txBody>
      </p:sp>
      <p:sp>
        <p:nvSpPr>
          <p:cNvPr id="8" name="Text Box 4">
            <a:extLst>
              <a:ext uri="{FF2B5EF4-FFF2-40B4-BE49-F238E27FC236}">
                <a16:creationId xmlns:a16="http://schemas.microsoft.com/office/drawing/2014/main" id="{452182E8-3EFA-4230-8882-58043C41999D}"/>
              </a:ext>
            </a:extLst>
          </p:cNvPr>
          <p:cNvSpPr txBox="1">
            <a:spLocks noChangeArrowheads="1"/>
          </p:cNvSpPr>
          <p:nvPr/>
        </p:nvSpPr>
        <p:spPr bwMode="auto">
          <a:xfrm>
            <a:off x="6899225" y="5864224"/>
            <a:ext cx="3657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50000"/>
              </a:spcBef>
              <a:buClrTx/>
              <a:buSzTx/>
              <a:buFontTx/>
              <a:buNone/>
            </a:pPr>
            <a:r>
              <a:rPr lang="en-US" altLang="en-US" sz="2400" b="1" dirty="0">
                <a:solidFill>
                  <a:srgbClr val="002060"/>
                </a:solidFill>
                <a:latin typeface="Arial" panose="020B0604020202020204" pitchFamily="34" charset="0"/>
              </a:rPr>
              <a:t>TERRA PAVE WHITE</a:t>
            </a:r>
          </a:p>
        </p:txBody>
      </p:sp>
      <p:sp>
        <p:nvSpPr>
          <p:cNvPr id="2" name="Rectangle 1">
            <a:extLst>
              <a:ext uri="{FF2B5EF4-FFF2-40B4-BE49-F238E27FC236}">
                <a16:creationId xmlns:a16="http://schemas.microsoft.com/office/drawing/2014/main" id="{C39B3BE8-E1A4-42A3-9A8F-DD7D4A99D088}"/>
              </a:ext>
            </a:extLst>
          </p:cNvPr>
          <p:cNvSpPr/>
          <p:nvPr/>
        </p:nvSpPr>
        <p:spPr bwMode="auto">
          <a:xfrm>
            <a:off x="1012811" y="3649399"/>
            <a:ext cx="9931286" cy="2903801"/>
          </a:xfrm>
          <a:prstGeom prst="rect">
            <a:avLst/>
          </a:prstGeom>
          <a:noFill/>
          <a:ln w="38100" cap="flat" cmpd="sng" algn="ctr">
            <a:solidFill>
              <a:schemeClr val="accent4">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05" charset="0"/>
            </a:endParaRPr>
          </a:p>
        </p:txBody>
      </p:sp>
      <p:cxnSp>
        <p:nvCxnSpPr>
          <p:cNvPr id="12" name="Straight Connector 11">
            <a:extLst>
              <a:ext uri="{FF2B5EF4-FFF2-40B4-BE49-F238E27FC236}">
                <a16:creationId xmlns:a16="http://schemas.microsoft.com/office/drawing/2014/main" id="{3200570B-76FF-4B9B-9E41-3C0ADB98DAD5}"/>
              </a:ext>
            </a:extLst>
          </p:cNvPr>
          <p:cNvCxnSpPr>
            <a:cxnSpLocks/>
          </p:cNvCxnSpPr>
          <p:nvPr/>
        </p:nvCxnSpPr>
        <p:spPr>
          <a:xfrm flipH="1">
            <a:off x="6090877" y="857251"/>
            <a:ext cx="5123" cy="5695949"/>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pic>
        <p:nvPicPr>
          <p:cNvPr id="3" name="Picture 1">
            <a:extLst>
              <a:ext uri="{FF2B5EF4-FFF2-40B4-BE49-F238E27FC236}">
                <a16:creationId xmlns:a16="http://schemas.microsoft.com/office/drawing/2014/main" id="{4FE962AD-CE0E-9B83-341F-9287682A54D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70247" y="2339191"/>
            <a:ext cx="3277618" cy="2179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rrow: Right 3">
            <a:extLst>
              <a:ext uri="{FF2B5EF4-FFF2-40B4-BE49-F238E27FC236}">
                <a16:creationId xmlns:a16="http://schemas.microsoft.com/office/drawing/2014/main" id="{F2EF995F-0689-5BE1-29F4-3D71980CD1FF}"/>
              </a:ext>
            </a:extLst>
          </p:cNvPr>
          <p:cNvSpPr/>
          <p:nvPr/>
        </p:nvSpPr>
        <p:spPr bwMode="auto">
          <a:xfrm>
            <a:off x="249748" y="4656592"/>
            <a:ext cx="702861" cy="777441"/>
          </a:xfrm>
          <a:prstGeom prst="rightArrow">
            <a:avLst/>
          </a:prstGeom>
          <a:solidFill>
            <a:schemeClr val="accent4">
              <a:lumMod val="5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05" charset="0"/>
            </a:endParaRPr>
          </a:p>
        </p:txBody>
      </p:sp>
      <p:sp>
        <p:nvSpPr>
          <p:cNvPr id="5" name="Arrow: Right 4">
            <a:extLst>
              <a:ext uri="{FF2B5EF4-FFF2-40B4-BE49-F238E27FC236}">
                <a16:creationId xmlns:a16="http://schemas.microsoft.com/office/drawing/2014/main" id="{4D583AC5-31C9-541D-DB5E-83821E6FF473}"/>
              </a:ext>
            </a:extLst>
          </p:cNvPr>
          <p:cNvSpPr/>
          <p:nvPr/>
        </p:nvSpPr>
        <p:spPr bwMode="auto">
          <a:xfrm rot="10800000">
            <a:off x="11013008" y="4607582"/>
            <a:ext cx="702861" cy="777441"/>
          </a:xfrm>
          <a:prstGeom prst="rightArrow">
            <a:avLst/>
          </a:prstGeom>
          <a:solidFill>
            <a:schemeClr val="accent4">
              <a:lumMod val="5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05" charset="0"/>
            </a:endParaRPr>
          </a:p>
        </p:txBody>
      </p:sp>
      <p:sp>
        <p:nvSpPr>
          <p:cNvPr id="6" name="Title 1">
            <a:extLst>
              <a:ext uri="{FF2B5EF4-FFF2-40B4-BE49-F238E27FC236}">
                <a16:creationId xmlns:a16="http://schemas.microsoft.com/office/drawing/2014/main" id="{BFE1475D-B881-8CC7-87AA-6C6381ADC616}"/>
              </a:ext>
            </a:extLst>
          </p:cNvPr>
          <p:cNvSpPr txBox="1">
            <a:spLocks/>
          </p:cNvSpPr>
          <p:nvPr/>
        </p:nvSpPr>
        <p:spPr>
          <a:xfrm>
            <a:off x="164805" y="52091"/>
            <a:ext cx="11679865" cy="660987"/>
          </a:xfrm>
          <a:prstGeom prst="rect">
            <a:avLst/>
          </a:prstGeom>
          <a:solidFill>
            <a:schemeClr val="bg2"/>
          </a:solidFill>
        </p:spPr>
        <p:txBody>
          <a:bodyPr/>
          <a:lstStyle/>
          <a:p>
            <a:pPr algn="ctr" eaLnBrk="1" hangingPunct="1">
              <a:spcBef>
                <a:spcPct val="0"/>
              </a:spcBef>
              <a:buClrTx/>
              <a:buSzTx/>
              <a:buFontTx/>
              <a:buNone/>
            </a:pPr>
            <a:r>
              <a:rPr lang="en-US" altLang="en-US" sz="3200" b="1" dirty="0">
                <a:solidFill>
                  <a:schemeClr val="bg1"/>
                </a:solidFill>
                <a:latin typeface="Calibri" panose="020F0502020204030204" pitchFamily="34" charset="0"/>
                <a:cs typeface="Calibri" panose="020F0502020204030204" pitchFamily="34" charset="0"/>
              </a:rPr>
              <a:t>BATTLE TESTED – USA MILITARY ROADS - </a:t>
            </a:r>
            <a:r>
              <a:rPr lang="en-US" altLang="en-US" sz="32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TERRA PAVE WHITE</a:t>
            </a:r>
            <a:br>
              <a:rPr lang="en-US" sz="2800" b="1" i="1" kern="0" spc="-50" dirty="0">
                <a:solidFill>
                  <a:schemeClr val="bg1"/>
                </a:solidFill>
                <a:latin typeface="Arial Black" pitchFamily="34" charset="0"/>
                <a:ea typeface="+mn-ea"/>
                <a:cs typeface="Times New Roman" pitchFamily="18" charset="0"/>
              </a:rPr>
            </a:br>
            <a:endParaRPr lang="en-US" sz="2800" kern="0" spc="-50" dirty="0">
              <a:solidFill>
                <a:schemeClr val="bg1"/>
              </a:solidFill>
              <a:latin typeface="Arial Black" pitchFamily="34" charset="0"/>
              <a:ea typeface="+mn-ea"/>
              <a:cs typeface="Arial"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FB32AF4-024E-C30F-3244-F378A4090D65}"/>
              </a:ext>
            </a:extLst>
          </p:cNvPr>
          <p:cNvPicPr>
            <a:picLocks noChangeAspect="1"/>
          </p:cNvPicPr>
          <p:nvPr/>
        </p:nvPicPr>
        <p:blipFill>
          <a:blip r:embed="rId2"/>
          <a:stretch>
            <a:fillRect/>
          </a:stretch>
        </p:blipFill>
        <p:spPr>
          <a:xfrm>
            <a:off x="601894" y="3934516"/>
            <a:ext cx="3233946" cy="2379759"/>
          </a:xfrm>
          <a:prstGeom prst="rect">
            <a:avLst/>
          </a:prstGeom>
        </p:spPr>
      </p:pic>
      <p:pic>
        <p:nvPicPr>
          <p:cNvPr id="3" name="Picture 2">
            <a:extLst>
              <a:ext uri="{FF2B5EF4-FFF2-40B4-BE49-F238E27FC236}">
                <a16:creationId xmlns:a16="http://schemas.microsoft.com/office/drawing/2014/main" id="{6B265492-BBC5-C877-194D-B55F0FBDB369}"/>
              </a:ext>
            </a:extLst>
          </p:cNvPr>
          <p:cNvPicPr>
            <a:picLocks noChangeAspect="1"/>
          </p:cNvPicPr>
          <p:nvPr/>
        </p:nvPicPr>
        <p:blipFill>
          <a:blip r:embed="rId3"/>
          <a:srcRect/>
          <a:stretch/>
        </p:blipFill>
        <p:spPr>
          <a:xfrm>
            <a:off x="1184940" y="50880"/>
            <a:ext cx="1885570" cy="3627672"/>
          </a:xfrm>
          <a:prstGeom prst="rect">
            <a:avLst/>
          </a:prstGeom>
        </p:spPr>
      </p:pic>
      <p:pic>
        <p:nvPicPr>
          <p:cNvPr id="4" name="Picture 3">
            <a:hlinkClick r:id="rId4" action="ppaction://hlinkfile"/>
            <a:extLst>
              <a:ext uri="{FF2B5EF4-FFF2-40B4-BE49-F238E27FC236}">
                <a16:creationId xmlns:a16="http://schemas.microsoft.com/office/drawing/2014/main" id="{036F9801-0775-49FD-3422-4487EB4ABD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1792" y="318395"/>
            <a:ext cx="4163595" cy="2873734"/>
          </a:xfrm>
          <a:prstGeom prst="rect">
            <a:avLst/>
          </a:prstGeom>
        </p:spPr>
      </p:pic>
      <p:pic>
        <p:nvPicPr>
          <p:cNvPr id="5" name="Picture 4">
            <a:hlinkClick r:id="rId6" action="ppaction://hlinkfile"/>
            <a:extLst>
              <a:ext uri="{FF2B5EF4-FFF2-40B4-BE49-F238E27FC236}">
                <a16:creationId xmlns:a16="http://schemas.microsoft.com/office/drawing/2014/main" id="{F6F57A1B-F018-871A-8017-BCFA60DEBA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1792" y="3535459"/>
            <a:ext cx="4163595" cy="2873734"/>
          </a:xfrm>
          <a:prstGeom prst="rect">
            <a:avLst/>
          </a:prstGeom>
        </p:spPr>
      </p:pic>
      <p:cxnSp>
        <p:nvCxnSpPr>
          <p:cNvPr id="7" name="Straight Arrow Connector 6">
            <a:extLst>
              <a:ext uri="{FF2B5EF4-FFF2-40B4-BE49-F238E27FC236}">
                <a16:creationId xmlns:a16="http://schemas.microsoft.com/office/drawing/2014/main" id="{A4EDBE3D-3607-BC16-F8F9-62436AC3DC7A}"/>
              </a:ext>
            </a:extLst>
          </p:cNvPr>
          <p:cNvCxnSpPr>
            <a:cxnSpLocks/>
          </p:cNvCxnSpPr>
          <p:nvPr/>
        </p:nvCxnSpPr>
        <p:spPr bwMode="auto">
          <a:xfrm>
            <a:off x="2737144" y="2136754"/>
            <a:ext cx="2288014" cy="231239"/>
          </a:xfrm>
          <a:prstGeom prst="straightConnector1">
            <a:avLst/>
          </a:prstGeom>
          <a:ln>
            <a:headEnd type="none" w="med" len="med"/>
            <a:tailEnd type="triangle"/>
          </a:ln>
        </p:spPr>
        <p:style>
          <a:lnRef idx="1">
            <a:schemeClr val="accent3"/>
          </a:lnRef>
          <a:fillRef idx="0">
            <a:schemeClr val="accent3"/>
          </a:fillRef>
          <a:effectRef idx="0">
            <a:schemeClr val="accent3"/>
          </a:effectRef>
          <a:fontRef idx="minor">
            <a:schemeClr val="tx1"/>
          </a:fontRef>
        </p:style>
      </p:cxnSp>
      <p:cxnSp>
        <p:nvCxnSpPr>
          <p:cNvPr id="8" name="Straight Arrow Connector 7">
            <a:extLst>
              <a:ext uri="{FF2B5EF4-FFF2-40B4-BE49-F238E27FC236}">
                <a16:creationId xmlns:a16="http://schemas.microsoft.com/office/drawing/2014/main" id="{C994DE8A-002D-0AAE-78A5-C2F5251E5798}"/>
              </a:ext>
            </a:extLst>
          </p:cNvPr>
          <p:cNvCxnSpPr>
            <a:cxnSpLocks/>
          </p:cNvCxnSpPr>
          <p:nvPr/>
        </p:nvCxnSpPr>
        <p:spPr bwMode="auto">
          <a:xfrm flipV="1">
            <a:off x="2078548" y="4817720"/>
            <a:ext cx="2839877" cy="648539"/>
          </a:xfrm>
          <a:prstGeom prst="straightConnector1">
            <a:avLst/>
          </a:prstGeom>
          <a:ln>
            <a:headEnd type="none" w="med" len="med"/>
            <a:tailEnd type="triangle"/>
          </a:ln>
        </p:spPr>
        <p:style>
          <a:lnRef idx="1">
            <a:schemeClr val="accent3"/>
          </a:lnRef>
          <a:fillRef idx="0">
            <a:schemeClr val="accent3"/>
          </a:fillRef>
          <a:effectRef idx="0">
            <a:schemeClr val="accent3"/>
          </a:effectRef>
          <a:fontRef idx="minor">
            <a:schemeClr val="tx1"/>
          </a:fontRef>
        </p:style>
      </p:cxnSp>
      <p:sp>
        <p:nvSpPr>
          <p:cNvPr id="10" name="TextBox 9">
            <a:extLst>
              <a:ext uri="{FF2B5EF4-FFF2-40B4-BE49-F238E27FC236}">
                <a16:creationId xmlns:a16="http://schemas.microsoft.com/office/drawing/2014/main" id="{F9D3A7E2-CB99-2D55-84AF-BCB321073792}"/>
              </a:ext>
            </a:extLst>
          </p:cNvPr>
          <p:cNvSpPr txBox="1"/>
          <p:nvPr/>
        </p:nvSpPr>
        <p:spPr>
          <a:xfrm>
            <a:off x="5229881" y="2731746"/>
            <a:ext cx="3314049" cy="369332"/>
          </a:xfrm>
          <a:prstGeom prst="rect">
            <a:avLst/>
          </a:prstGeom>
          <a:noFill/>
        </p:spPr>
        <p:txBody>
          <a:bodyPr wrap="none" rtlCol="0">
            <a:spAutoFit/>
          </a:bodyPr>
          <a:lstStyle/>
          <a:p>
            <a:r>
              <a:rPr lang="en-US" sz="1800" dirty="0">
                <a:solidFill>
                  <a:schemeClr val="bg1"/>
                </a:solidFill>
                <a:hlinkClick r:id="rId7">
                  <a:extLst>
                    <a:ext uri="{A12FA001-AC4F-418D-AE19-62706E023703}">
                      <ahyp:hlinkClr xmlns:ahyp="http://schemas.microsoft.com/office/drawing/2018/hyperlinkcolor" val="tx"/>
                    </a:ext>
                  </a:extLst>
                </a:hlinkClick>
              </a:rPr>
              <a:t>https://youtu.be/yYqVTOmPjgs</a:t>
            </a:r>
            <a:endParaRPr lang="en-US" sz="1800" dirty="0">
              <a:solidFill>
                <a:schemeClr val="bg1"/>
              </a:solidFill>
            </a:endParaRPr>
          </a:p>
        </p:txBody>
      </p:sp>
      <p:sp>
        <p:nvSpPr>
          <p:cNvPr id="11" name="TextBox 10">
            <a:extLst>
              <a:ext uri="{FF2B5EF4-FFF2-40B4-BE49-F238E27FC236}">
                <a16:creationId xmlns:a16="http://schemas.microsoft.com/office/drawing/2014/main" id="{F029F2EA-D170-2238-AD46-3B66EAA9A8C2}"/>
              </a:ext>
            </a:extLst>
          </p:cNvPr>
          <p:cNvSpPr txBox="1"/>
          <p:nvPr/>
        </p:nvSpPr>
        <p:spPr>
          <a:xfrm>
            <a:off x="5257789" y="5944943"/>
            <a:ext cx="3510898" cy="430887"/>
          </a:xfrm>
          <a:prstGeom prst="rect">
            <a:avLst/>
          </a:prstGeom>
          <a:noFill/>
        </p:spPr>
        <p:txBody>
          <a:bodyPr wrap="none" rtlCol="0">
            <a:spAutoFit/>
          </a:bodyPr>
          <a:lstStyle/>
          <a:p>
            <a:r>
              <a:rPr lang="en-US" sz="1100" dirty="0">
                <a:solidFill>
                  <a:schemeClr val="bg1"/>
                </a:solidFill>
                <a:hlinkClick r:id="rId8">
                  <a:extLst>
                    <a:ext uri="{A12FA001-AC4F-418D-AE19-62706E023703}">
                      <ahyp:hlinkClr xmlns:ahyp="http://schemas.microsoft.com/office/drawing/2018/hyperlinkcolor" val="tx"/>
                    </a:ext>
                  </a:extLst>
                </a:hlinkClick>
              </a:rPr>
              <a:t>https://www.terrapavetech.com/videos/tpwexxon.mp4</a:t>
            </a:r>
          </a:p>
          <a:p>
            <a:r>
              <a:rPr lang="en-US" sz="1100" dirty="0">
                <a:solidFill>
                  <a:schemeClr val="bg1"/>
                </a:solidFill>
                <a:hlinkClick r:id="rId8">
                  <a:extLst>
                    <a:ext uri="{A12FA001-AC4F-418D-AE19-62706E023703}">
                      <ahyp:hlinkClr xmlns:ahyp="http://schemas.microsoft.com/office/drawing/2018/hyperlinkcolor" val="tx"/>
                    </a:ext>
                  </a:extLst>
                </a:hlinkClick>
              </a:rPr>
              <a:t>https://vimeo.com/377598222</a:t>
            </a:r>
            <a:endParaRPr lang="en-US" sz="1100" dirty="0">
              <a:solidFill>
                <a:schemeClr val="bg1"/>
              </a:solidFill>
            </a:endParaRPr>
          </a:p>
        </p:txBody>
      </p:sp>
      <p:pic>
        <p:nvPicPr>
          <p:cNvPr id="13" name="Picture 12">
            <a:extLst>
              <a:ext uri="{FF2B5EF4-FFF2-40B4-BE49-F238E27FC236}">
                <a16:creationId xmlns:a16="http://schemas.microsoft.com/office/drawing/2014/main" id="{79407279-887B-D9BB-062D-F28EA094A50A}"/>
              </a:ext>
            </a:extLst>
          </p:cNvPr>
          <p:cNvPicPr>
            <a:picLocks noChangeAspect="1"/>
          </p:cNvPicPr>
          <p:nvPr/>
        </p:nvPicPr>
        <p:blipFill>
          <a:blip r:embed="rId9"/>
          <a:stretch>
            <a:fillRect/>
          </a:stretch>
        </p:blipFill>
        <p:spPr>
          <a:xfrm>
            <a:off x="9534924" y="381383"/>
            <a:ext cx="1807030" cy="1203228"/>
          </a:xfrm>
          <a:prstGeom prst="rect">
            <a:avLst/>
          </a:prstGeom>
        </p:spPr>
      </p:pic>
      <p:sp>
        <p:nvSpPr>
          <p:cNvPr id="14" name="TextBox 13">
            <a:extLst>
              <a:ext uri="{FF2B5EF4-FFF2-40B4-BE49-F238E27FC236}">
                <a16:creationId xmlns:a16="http://schemas.microsoft.com/office/drawing/2014/main" id="{B2B2913B-4221-31D9-914D-7F418B6F05D7}"/>
              </a:ext>
            </a:extLst>
          </p:cNvPr>
          <p:cNvSpPr txBox="1"/>
          <p:nvPr/>
        </p:nvSpPr>
        <p:spPr>
          <a:xfrm>
            <a:off x="9010081" y="1755262"/>
            <a:ext cx="3000821" cy="1323439"/>
          </a:xfrm>
          <a:prstGeom prst="rect">
            <a:avLst/>
          </a:prstGeom>
          <a:noFill/>
        </p:spPr>
        <p:txBody>
          <a:bodyPr wrap="none" rtlCol="0">
            <a:spAutoFit/>
          </a:bodyPr>
          <a:lstStyle/>
          <a:p>
            <a:pPr algn="ctr"/>
            <a:r>
              <a:rPr lang="en-US" sz="1600" dirty="0"/>
              <a:t>Country of CHILE</a:t>
            </a:r>
          </a:p>
          <a:p>
            <a:pPr algn="ctr"/>
            <a:r>
              <a:rPr lang="en-US" sz="1600" dirty="0"/>
              <a:t>South America</a:t>
            </a:r>
          </a:p>
          <a:p>
            <a:pPr algn="ctr"/>
            <a:r>
              <a:rPr lang="en-US" sz="1600" dirty="0"/>
              <a:t>Terra Pave White Road Project</a:t>
            </a:r>
          </a:p>
          <a:p>
            <a:pPr algn="ctr"/>
            <a:r>
              <a:rPr lang="en-US" sz="1600" dirty="0"/>
              <a:t>TPW: 0.5 gal/square yard</a:t>
            </a:r>
          </a:p>
          <a:p>
            <a:pPr algn="ctr"/>
            <a:r>
              <a:rPr lang="en-US" sz="1600" dirty="0"/>
              <a:t>2.27 liters/square meter</a:t>
            </a:r>
          </a:p>
        </p:txBody>
      </p:sp>
      <p:sp>
        <p:nvSpPr>
          <p:cNvPr id="18" name="TextBox 17">
            <a:extLst>
              <a:ext uri="{FF2B5EF4-FFF2-40B4-BE49-F238E27FC236}">
                <a16:creationId xmlns:a16="http://schemas.microsoft.com/office/drawing/2014/main" id="{F8267546-3B7B-5226-6052-C7B88D63D05A}"/>
              </a:ext>
            </a:extLst>
          </p:cNvPr>
          <p:cNvSpPr txBox="1"/>
          <p:nvPr/>
        </p:nvSpPr>
        <p:spPr>
          <a:xfrm>
            <a:off x="8866788" y="4817720"/>
            <a:ext cx="3314049" cy="1323439"/>
          </a:xfrm>
          <a:prstGeom prst="rect">
            <a:avLst/>
          </a:prstGeom>
          <a:noFill/>
        </p:spPr>
        <p:txBody>
          <a:bodyPr wrap="square">
            <a:spAutoFit/>
          </a:bodyPr>
          <a:lstStyle/>
          <a:p>
            <a:pPr algn="ctr"/>
            <a:r>
              <a:rPr lang="en-US" sz="1600" dirty="0"/>
              <a:t>EXXON-MOBIL</a:t>
            </a:r>
          </a:p>
          <a:p>
            <a:pPr algn="ctr"/>
            <a:r>
              <a:rPr lang="en-US" sz="1600" dirty="0"/>
              <a:t>Texas</a:t>
            </a:r>
          </a:p>
          <a:p>
            <a:pPr algn="ctr"/>
            <a:r>
              <a:rPr lang="en-US" sz="1600" dirty="0"/>
              <a:t>Terra Pave White Road Project</a:t>
            </a:r>
          </a:p>
          <a:p>
            <a:pPr algn="ctr"/>
            <a:r>
              <a:rPr lang="en-US" sz="1600" dirty="0"/>
              <a:t>TPW: 0.5 gal/square yard</a:t>
            </a:r>
          </a:p>
          <a:p>
            <a:pPr algn="ctr"/>
            <a:r>
              <a:rPr lang="en-US" sz="1600" dirty="0"/>
              <a:t>2.27 liters/square meter</a:t>
            </a:r>
          </a:p>
        </p:txBody>
      </p:sp>
      <p:pic>
        <p:nvPicPr>
          <p:cNvPr id="21" name="Picture 20">
            <a:extLst>
              <a:ext uri="{FF2B5EF4-FFF2-40B4-BE49-F238E27FC236}">
                <a16:creationId xmlns:a16="http://schemas.microsoft.com/office/drawing/2014/main" id="{69B6FF28-B869-CFD4-B9EC-10F8E64E2B1D}"/>
              </a:ext>
            </a:extLst>
          </p:cNvPr>
          <p:cNvPicPr>
            <a:picLocks noChangeAspect="1"/>
          </p:cNvPicPr>
          <p:nvPr/>
        </p:nvPicPr>
        <p:blipFill>
          <a:blip r:embed="rId10"/>
          <a:stretch>
            <a:fillRect/>
          </a:stretch>
        </p:blipFill>
        <p:spPr>
          <a:xfrm>
            <a:off x="9777036" y="3429000"/>
            <a:ext cx="1493551" cy="1368510"/>
          </a:xfrm>
          <a:prstGeom prst="rect">
            <a:avLst/>
          </a:prstGeom>
        </p:spPr>
      </p:pic>
      <p:sp>
        <p:nvSpPr>
          <p:cNvPr id="6" name="Rectangle 5">
            <a:extLst>
              <a:ext uri="{FF2B5EF4-FFF2-40B4-BE49-F238E27FC236}">
                <a16:creationId xmlns:a16="http://schemas.microsoft.com/office/drawing/2014/main" id="{F1FF5621-C954-790E-F083-EAE1C527527E}"/>
              </a:ext>
            </a:extLst>
          </p:cNvPr>
          <p:cNvSpPr/>
          <p:nvPr/>
        </p:nvSpPr>
        <p:spPr bwMode="auto">
          <a:xfrm>
            <a:off x="990936" y="50881"/>
            <a:ext cx="2235647" cy="1893106"/>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05" charset="0"/>
            </a:endParaRPr>
          </a:p>
        </p:txBody>
      </p:sp>
      <p:pic>
        <p:nvPicPr>
          <p:cNvPr id="2" name="Picture 1">
            <a:extLst>
              <a:ext uri="{FF2B5EF4-FFF2-40B4-BE49-F238E27FC236}">
                <a16:creationId xmlns:a16="http://schemas.microsoft.com/office/drawing/2014/main" id="{4AF4B6B8-92F9-7B40-830C-5831B6B88A77}"/>
              </a:ext>
            </a:extLst>
          </p:cNvPr>
          <p:cNvPicPr>
            <a:picLocks noChangeAspect="1"/>
          </p:cNvPicPr>
          <p:nvPr/>
        </p:nvPicPr>
        <p:blipFill>
          <a:blip r:embed="rId11"/>
          <a:stretch>
            <a:fillRect/>
          </a:stretch>
        </p:blipFill>
        <p:spPr>
          <a:xfrm>
            <a:off x="1607252" y="1659808"/>
            <a:ext cx="1040946" cy="284178"/>
          </a:xfrm>
          <a:prstGeom prst="rect">
            <a:avLst/>
          </a:prstGeom>
        </p:spPr>
      </p:pic>
      <p:cxnSp>
        <p:nvCxnSpPr>
          <p:cNvPr id="9" name="Straight Arrow Connector 8">
            <a:extLst>
              <a:ext uri="{FF2B5EF4-FFF2-40B4-BE49-F238E27FC236}">
                <a16:creationId xmlns:a16="http://schemas.microsoft.com/office/drawing/2014/main" id="{22045471-9947-180C-7D46-569F555BBCF6}"/>
              </a:ext>
            </a:extLst>
          </p:cNvPr>
          <p:cNvCxnSpPr>
            <a:cxnSpLocks/>
          </p:cNvCxnSpPr>
          <p:nvPr/>
        </p:nvCxnSpPr>
        <p:spPr bwMode="auto">
          <a:xfrm>
            <a:off x="2783482" y="2469283"/>
            <a:ext cx="2134943" cy="1748929"/>
          </a:xfrm>
          <a:prstGeom prst="straightConnector1">
            <a:avLst/>
          </a:prstGeom>
          <a:ln>
            <a:headEnd type="none" w="med" len="med"/>
            <a:tailEnd type="triangle"/>
          </a:ln>
        </p:spPr>
        <p:style>
          <a:lnRef idx="1">
            <a:schemeClr val="accent3"/>
          </a:lnRef>
          <a:fillRef idx="0">
            <a:schemeClr val="accent3"/>
          </a:fillRef>
          <a:effectRef idx="0">
            <a:schemeClr val="accent3"/>
          </a:effectRef>
          <a:fontRef idx="minor">
            <a:schemeClr val="tx1"/>
          </a:fontRef>
        </p:style>
      </p:cxnSp>
      <p:sp>
        <p:nvSpPr>
          <p:cNvPr id="17" name="TextBox 16">
            <a:extLst>
              <a:ext uri="{FF2B5EF4-FFF2-40B4-BE49-F238E27FC236}">
                <a16:creationId xmlns:a16="http://schemas.microsoft.com/office/drawing/2014/main" id="{C66248D4-DE00-129C-D1C4-D5148B0FF79E}"/>
              </a:ext>
            </a:extLst>
          </p:cNvPr>
          <p:cNvSpPr txBox="1"/>
          <p:nvPr/>
        </p:nvSpPr>
        <p:spPr>
          <a:xfrm>
            <a:off x="706280" y="686935"/>
            <a:ext cx="3025174" cy="707886"/>
          </a:xfrm>
          <a:prstGeom prst="rect">
            <a:avLst/>
          </a:prstGeom>
          <a:noFill/>
        </p:spPr>
        <p:txBody>
          <a:bodyPr wrap="square" rtlCol="0">
            <a:spAutoFit/>
          </a:bodyPr>
          <a:lstStyle/>
          <a:p>
            <a:pPr algn="ctr"/>
            <a:r>
              <a:rPr lang="en-US" dirty="0"/>
              <a:t>No-Asphalt </a:t>
            </a:r>
            <a:r>
              <a:rPr lang="en-US" b="1" dirty="0"/>
              <a:t>TERRA PAVE WHITE</a:t>
            </a:r>
            <a:r>
              <a:rPr lang="en-US" dirty="0"/>
              <a:t> Roads</a:t>
            </a:r>
          </a:p>
        </p:txBody>
      </p:sp>
      <p:sp>
        <p:nvSpPr>
          <p:cNvPr id="19" name="TextBox 18">
            <a:extLst>
              <a:ext uri="{FF2B5EF4-FFF2-40B4-BE49-F238E27FC236}">
                <a16:creationId xmlns:a16="http://schemas.microsoft.com/office/drawing/2014/main" id="{E8B7CC9C-F95B-D7D7-7619-2D2426F5133F}"/>
              </a:ext>
            </a:extLst>
          </p:cNvPr>
          <p:cNvSpPr txBox="1"/>
          <p:nvPr/>
        </p:nvSpPr>
        <p:spPr>
          <a:xfrm>
            <a:off x="1345627" y="2348574"/>
            <a:ext cx="1444626" cy="230832"/>
          </a:xfrm>
          <a:prstGeom prst="rect">
            <a:avLst/>
          </a:prstGeom>
          <a:noFill/>
        </p:spPr>
        <p:txBody>
          <a:bodyPr wrap="none" rtlCol="0">
            <a:spAutoFit/>
          </a:bodyPr>
          <a:lstStyle/>
          <a:p>
            <a:r>
              <a:rPr lang="en-US" sz="900" b="1" dirty="0">
                <a:solidFill>
                  <a:srgbClr val="2D3B34"/>
                </a:solidFill>
              </a:rPr>
              <a:t>15 cm Base + TP White</a:t>
            </a:r>
          </a:p>
        </p:txBody>
      </p:sp>
    </p:spTree>
    <p:extLst>
      <p:ext uri="{BB962C8B-B14F-4D97-AF65-F5344CB8AC3E}">
        <p14:creationId xmlns:p14="http://schemas.microsoft.com/office/powerpoint/2010/main" val="1399414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B0F78E-39AE-ECF6-BCAD-37898C09FF54}"/>
              </a:ext>
            </a:extLst>
          </p:cNvPr>
          <p:cNvPicPr>
            <a:picLocks noChangeAspect="1"/>
          </p:cNvPicPr>
          <p:nvPr/>
        </p:nvPicPr>
        <p:blipFill>
          <a:blip r:embed="rId3"/>
          <a:stretch>
            <a:fillRect/>
          </a:stretch>
        </p:blipFill>
        <p:spPr>
          <a:xfrm>
            <a:off x="358510" y="841893"/>
            <a:ext cx="10991384" cy="5555474"/>
          </a:xfrm>
          <a:prstGeom prst="rect">
            <a:avLst/>
          </a:prstGeom>
        </p:spPr>
      </p:pic>
      <p:sp>
        <p:nvSpPr>
          <p:cNvPr id="67586" name="Rectangle 2"/>
          <p:cNvSpPr>
            <a:spLocks noChangeArrowheads="1"/>
          </p:cNvSpPr>
          <p:nvPr/>
        </p:nvSpPr>
        <p:spPr bwMode="auto">
          <a:xfrm>
            <a:off x="216354" y="196039"/>
            <a:ext cx="11430000" cy="584775"/>
          </a:xfrm>
          <a:prstGeom prst="rect">
            <a:avLst/>
          </a:prstGeom>
          <a:solidFill>
            <a:schemeClr val="bg2"/>
          </a:solidFill>
          <a:ln>
            <a:noFill/>
          </a:ln>
        </p:spPr>
        <p:txBody>
          <a:bodyPr wrap="squar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b="1" dirty="0">
                <a:solidFill>
                  <a:schemeClr val="bg1"/>
                </a:solidFill>
                <a:latin typeface="Calibri" panose="020F0502020204030204" pitchFamily="34" charset="0"/>
                <a:cs typeface="Calibri" panose="020F0502020204030204" pitchFamily="34" charset="0"/>
              </a:rPr>
              <a:t>TERRA PRIME (New road)</a:t>
            </a:r>
            <a:endParaRPr lang="en-US" altLang="en-US" sz="1800" dirty="0">
              <a:solidFill>
                <a:schemeClr val="bg1"/>
              </a:solidFill>
              <a:latin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F88081E6-6C92-9C9F-3B33-0EEE03348AA0}"/>
              </a:ext>
            </a:extLst>
          </p:cNvPr>
          <p:cNvGrpSpPr/>
          <p:nvPr/>
        </p:nvGrpSpPr>
        <p:grpSpPr>
          <a:xfrm>
            <a:off x="9059812" y="5547628"/>
            <a:ext cx="2290082" cy="1013025"/>
            <a:chOff x="9287628" y="5094176"/>
            <a:chExt cx="1950304" cy="1222894"/>
          </a:xfrm>
        </p:grpSpPr>
        <p:sp>
          <p:nvSpPr>
            <p:cNvPr id="7" name="Arrow: Right 6">
              <a:extLst>
                <a:ext uri="{FF2B5EF4-FFF2-40B4-BE49-F238E27FC236}">
                  <a16:creationId xmlns:a16="http://schemas.microsoft.com/office/drawing/2014/main" id="{ED5C3847-3866-D983-2E2A-9F74DAE23630}"/>
                </a:ext>
              </a:extLst>
            </p:cNvPr>
            <p:cNvSpPr/>
            <p:nvPr/>
          </p:nvSpPr>
          <p:spPr bwMode="auto">
            <a:xfrm rot="16200000">
              <a:off x="10041435" y="4839343"/>
              <a:ext cx="380565" cy="890231"/>
            </a:xfrm>
            <a:prstGeom prst="rightArrow">
              <a:avLst/>
            </a:prstGeom>
            <a:solidFill>
              <a:schemeClr val="bg2">
                <a:lumMod val="50000"/>
              </a:schemeClr>
            </a:solidFill>
            <a:ln w="9525" cap="flat" cmpd="sng" algn="ctr">
              <a:solidFill>
                <a:schemeClr val="bg2">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05" charset="0"/>
              </a:endParaRPr>
            </a:p>
          </p:txBody>
        </p:sp>
        <p:sp>
          <p:nvSpPr>
            <p:cNvPr id="8" name="TextBox 7">
              <a:extLst>
                <a:ext uri="{FF2B5EF4-FFF2-40B4-BE49-F238E27FC236}">
                  <a16:creationId xmlns:a16="http://schemas.microsoft.com/office/drawing/2014/main" id="{A4FE887C-F8D1-7045-C53E-200B08EC96AC}"/>
                </a:ext>
              </a:extLst>
            </p:cNvPr>
            <p:cNvSpPr txBox="1"/>
            <p:nvPr/>
          </p:nvSpPr>
          <p:spPr>
            <a:xfrm>
              <a:off x="9287628" y="5313915"/>
              <a:ext cx="1950304" cy="1003155"/>
            </a:xfrm>
            <a:prstGeom prst="rect">
              <a:avLst/>
            </a:prstGeom>
            <a:solidFill>
              <a:schemeClr val="bg2">
                <a:lumMod val="50000"/>
              </a:schemeClr>
            </a:solidFill>
            <a:ln>
              <a:solidFill>
                <a:schemeClr val="bg2">
                  <a:lumMod val="75000"/>
                </a:schemeClr>
              </a:solidFill>
            </a:ln>
          </p:spPr>
          <p:txBody>
            <a:bodyPr wrap="square" rtlCol="0">
              <a:spAutoFit/>
            </a:bodyPr>
            <a:lstStyle/>
            <a:p>
              <a:r>
                <a:rPr lang="en-US" sz="1200" dirty="0">
                  <a:solidFill>
                    <a:schemeClr val="bg1"/>
                  </a:solidFill>
                </a:rPr>
                <a:t>Superior Quality, Waterproof Strong Base Layer, Fast to Traffic Able, Lower Cost, More Eco-Friendly</a:t>
              </a:r>
            </a:p>
          </p:txBody>
        </p:sp>
      </p:grpSp>
      <p:pic>
        <p:nvPicPr>
          <p:cNvPr id="10" name="Picture 9">
            <a:extLst>
              <a:ext uri="{FF2B5EF4-FFF2-40B4-BE49-F238E27FC236}">
                <a16:creationId xmlns:a16="http://schemas.microsoft.com/office/drawing/2014/main" id="{7C9FD8C6-11D8-C6E1-0662-F924201CCE1F}"/>
              </a:ext>
            </a:extLst>
          </p:cNvPr>
          <p:cNvPicPr>
            <a:picLocks noChangeAspect="1"/>
          </p:cNvPicPr>
          <p:nvPr/>
        </p:nvPicPr>
        <p:blipFill>
          <a:blip r:embed="rId4"/>
          <a:stretch>
            <a:fillRect/>
          </a:stretch>
        </p:blipFill>
        <p:spPr>
          <a:xfrm>
            <a:off x="7066189" y="2057664"/>
            <a:ext cx="1040946" cy="284178"/>
          </a:xfrm>
          <a:prstGeom prst="rect">
            <a:avLst/>
          </a:prstGeom>
        </p:spPr>
      </p:pic>
      <p:pic>
        <p:nvPicPr>
          <p:cNvPr id="11" name="Picture 10">
            <a:extLst>
              <a:ext uri="{FF2B5EF4-FFF2-40B4-BE49-F238E27FC236}">
                <a16:creationId xmlns:a16="http://schemas.microsoft.com/office/drawing/2014/main" id="{87D39F83-A6A8-5F0F-B561-64F80EDFB3A7}"/>
              </a:ext>
            </a:extLst>
          </p:cNvPr>
          <p:cNvPicPr>
            <a:picLocks noChangeAspect="1"/>
          </p:cNvPicPr>
          <p:nvPr/>
        </p:nvPicPr>
        <p:blipFill>
          <a:blip r:embed="rId4"/>
          <a:stretch>
            <a:fillRect/>
          </a:stretch>
        </p:blipFill>
        <p:spPr>
          <a:xfrm>
            <a:off x="9650096" y="2057664"/>
            <a:ext cx="1040946" cy="284178"/>
          </a:xfrm>
          <a:prstGeom prst="rect">
            <a:avLst/>
          </a:prstGeom>
        </p:spPr>
      </p:pic>
      <p:sp>
        <p:nvSpPr>
          <p:cNvPr id="12" name="TextBox 11">
            <a:extLst>
              <a:ext uri="{FF2B5EF4-FFF2-40B4-BE49-F238E27FC236}">
                <a16:creationId xmlns:a16="http://schemas.microsoft.com/office/drawing/2014/main" id="{F71612E9-F29A-C1FE-E6CE-3DCA0533F182}"/>
              </a:ext>
            </a:extLst>
          </p:cNvPr>
          <p:cNvSpPr txBox="1"/>
          <p:nvPr/>
        </p:nvSpPr>
        <p:spPr>
          <a:xfrm>
            <a:off x="9334657" y="3986599"/>
            <a:ext cx="1654620" cy="253916"/>
          </a:xfrm>
          <a:prstGeom prst="rect">
            <a:avLst/>
          </a:prstGeom>
          <a:noFill/>
        </p:spPr>
        <p:txBody>
          <a:bodyPr wrap="none" rtlCol="0">
            <a:spAutoFit/>
          </a:bodyPr>
          <a:lstStyle/>
          <a:p>
            <a:r>
              <a:rPr lang="en-US" sz="1050" b="1" dirty="0">
                <a:solidFill>
                  <a:srgbClr val="2D3B34"/>
                </a:solidFill>
              </a:rPr>
              <a:t>15 cm Base + TP White</a:t>
            </a:r>
          </a:p>
        </p:txBody>
      </p:sp>
      <p:sp>
        <p:nvSpPr>
          <p:cNvPr id="13" name="TextBox 12">
            <a:extLst>
              <a:ext uri="{FF2B5EF4-FFF2-40B4-BE49-F238E27FC236}">
                <a16:creationId xmlns:a16="http://schemas.microsoft.com/office/drawing/2014/main" id="{23C0C58D-BA3F-DA98-17F8-8FD0C03368E2}"/>
              </a:ext>
            </a:extLst>
          </p:cNvPr>
          <p:cNvSpPr txBox="1"/>
          <p:nvPr/>
        </p:nvSpPr>
        <p:spPr>
          <a:xfrm>
            <a:off x="6672377" y="3971210"/>
            <a:ext cx="1766830" cy="276999"/>
          </a:xfrm>
          <a:prstGeom prst="rect">
            <a:avLst/>
          </a:prstGeom>
          <a:noFill/>
        </p:spPr>
        <p:txBody>
          <a:bodyPr wrap="none" rtlCol="0">
            <a:spAutoFit/>
          </a:bodyPr>
          <a:lstStyle/>
          <a:p>
            <a:r>
              <a:rPr lang="en-US" sz="1200" b="1" dirty="0">
                <a:solidFill>
                  <a:schemeClr val="accent2">
                    <a:lumMod val="50000"/>
                  </a:schemeClr>
                </a:solidFill>
              </a:rPr>
              <a:t>15 cm Base + Cement</a:t>
            </a:r>
          </a:p>
        </p:txBody>
      </p:sp>
      <p:sp>
        <p:nvSpPr>
          <p:cNvPr id="2" name="Rectangle 1">
            <a:extLst>
              <a:ext uri="{FF2B5EF4-FFF2-40B4-BE49-F238E27FC236}">
                <a16:creationId xmlns:a16="http://schemas.microsoft.com/office/drawing/2014/main" id="{5B7FB03A-86ED-EE90-B08B-07EF46BAAFDC}"/>
              </a:ext>
            </a:extLst>
          </p:cNvPr>
          <p:cNvSpPr/>
          <p:nvPr/>
        </p:nvSpPr>
        <p:spPr bwMode="auto">
          <a:xfrm>
            <a:off x="216354" y="841893"/>
            <a:ext cx="6095406" cy="564396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05" charset="0"/>
            </a:endParaRPr>
          </a:p>
        </p:txBody>
      </p:sp>
      <p:pic>
        <p:nvPicPr>
          <p:cNvPr id="4" name="Google Shape;567;p24">
            <a:extLst>
              <a:ext uri="{FF2B5EF4-FFF2-40B4-BE49-F238E27FC236}">
                <a16:creationId xmlns:a16="http://schemas.microsoft.com/office/drawing/2014/main" id="{4AAC75C3-87A0-E063-DBF5-5B6C30359D3F}"/>
              </a:ext>
            </a:extLst>
          </p:cNvPr>
          <p:cNvPicPr preferRelativeResize="0"/>
          <p:nvPr/>
        </p:nvPicPr>
        <p:blipFill rotWithShape="1">
          <a:blip r:embed="rId5">
            <a:alphaModFix/>
          </a:blip>
          <a:srcRect/>
          <a:stretch/>
        </p:blipFill>
        <p:spPr>
          <a:xfrm>
            <a:off x="240945" y="1592854"/>
            <a:ext cx="6046223" cy="3954773"/>
          </a:xfrm>
          <a:prstGeom prst="rect">
            <a:avLst/>
          </a:prstGeom>
          <a:noFill/>
          <a:ln>
            <a:noFill/>
          </a:ln>
        </p:spPr>
      </p:pic>
    </p:spTree>
    <p:extLst>
      <p:ext uri="{BB962C8B-B14F-4D97-AF65-F5344CB8AC3E}">
        <p14:creationId xmlns:p14="http://schemas.microsoft.com/office/powerpoint/2010/main" val="2294725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pic>
        <p:nvPicPr>
          <p:cNvPr id="566" name="Google Shape;566;p24"/>
          <p:cNvPicPr preferRelativeResize="0"/>
          <p:nvPr/>
        </p:nvPicPr>
        <p:blipFill rotWithShape="1">
          <a:blip r:embed="rId3">
            <a:alphaModFix/>
          </a:blip>
          <a:srcRect/>
          <a:stretch/>
        </p:blipFill>
        <p:spPr>
          <a:xfrm>
            <a:off x="8674116" y="3301488"/>
            <a:ext cx="3495318" cy="1891805"/>
          </a:xfrm>
          <a:prstGeom prst="rect">
            <a:avLst/>
          </a:prstGeom>
          <a:noFill/>
          <a:ln>
            <a:noFill/>
          </a:ln>
        </p:spPr>
      </p:pic>
      <p:pic>
        <p:nvPicPr>
          <p:cNvPr id="567" name="Google Shape;567;p24"/>
          <p:cNvPicPr preferRelativeResize="0"/>
          <p:nvPr/>
        </p:nvPicPr>
        <p:blipFill rotWithShape="1">
          <a:blip r:embed="rId4">
            <a:alphaModFix/>
          </a:blip>
          <a:srcRect/>
          <a:stretch/>
        </p:blipFill>
        <p:spPr>
          <a:xfrm>
            <a:off x="4510521" y="314199"/>
            <a:ext cx="4982041" cy="2929911"/>
          </a:xfrm>
          <a:prstGeom prst="rect">
            <a:avLst/>
          </a:prstGeom>
          <a:noFill/>
          <a:ln>
            <a:noFill/>
          </a:ln>
        </p:spPr>
      </p:pic>
      <p:pic>
        <p:nvPicPr>
          <p:cNvPr id="568" name="Google Shape;568;p24"/>
          <p:cNvPicPr preferRelativeResize="0"/>
          <p:nvPr/>
        </p:nvPicPr>
        <p:blipFill rotWithShape="1">
          <a:blip r:embed="rId5">
            <a:alphaModFix/>
          </a:blip>
          <a:srcRect/>
          <a:stretch/>
        </p:blipFill>
        <p:spPr>
          <a:xfrm>
            <a:off x="383531" y="490848"/>
            <a:ext cx="3054350" cy="5876303"/>
          </a:xfrm>
          <a:prstGeom prst="rect">
            <a:avLst/>
          </a:prstGeom>
          <a:noFill/>
          <a:ln>
            <a:noFill/>
          </a:ln>
        </p:spPr>
      </p:pic>
      <p:pic>
        <p:nvPicPr>
          <p:cNvPr id="569" name="Google Shape;569;p24">
            <a:hlinkClick r:id="rId6" action="ppaction://hlinkfile"/>
          </p:cNvPr>
          <p:cNvPicPr preferRelativeResize="0"/>
          <p:nvPr/>
        </p:nvPicPr>
        <p:blipFill rotWithShape="1">
          <a:blip r:embed="rId7">
            <a:alphaModFix/>
          </a:blip>
          <a:srcRect/>
          <a:stretch/>
        </p:blipFill>
        <p:spPr>
          <a:xfrm>
            <a:off x="4510521" y="3301488"/>
            <a:ext cx="4163595" cy="2873734"/>
          </a:xfrm>
          <a:prstGeom prst="rect">
            <a:avLst/>
          </a:prstGeom>
          <a:noFill/>
          <a:ln>
            <a:noFill/>
          </a:ln>
        </p:spPr>
      </p:pic>
      <p:cxnSp>
        <p:nvCxnSpPr>
          <p:cNvPr id="570" name="Google Shape;570;p24"/>
          <p:cNvCxnSpPr/>
          <p:nvPr/>
        </p:nvCxnSpPr>
        <p:spPr>
          <a:xfrm rot="10800000" flipH="1">
            <a:off x="3088953" y="2839877"/>
            <a:ext cx="2212150" cy="576366"/>
          </a:xfrm>
          <a:prstGeom prst="straightConnector1">
            <a:avLst/>
          </a:prstGeom>
          <a:noFill/>
          <a:ln w="9525" cap="flat" cmpd="sng">
            <a:solidFill>
              <a:srgbClr val="CF1A2A"/>
            </a:solidFill>
            <a:prstDash val="solid"/>
            <a:round/>
            <a:headEnd type="none" w="sm" len="sm"/>
            <a:tailEnd type="triangle" w="med" len="med"/>
          </a:ln>
        </p:spPr>
      </p:cxnSp>
      <p:sp>
        <p:nvSpPr>
          <p:cNvPr id="571" name="Google Shape;571;p24"/>
          <p:cNvSpPr txBox="1"/>
          <p:nvPr/>
        </p:nvSpPr>
        <p:spPr>
          <a:xfrm>
            <a:off x="5108745" y="5706087"/>
            <a:ext cx="303159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lt1"/>
                </a:solidFill>
                <a:latin typeface="Arial"/>
                <a:ea typeface="Arial"/>
                <a:cs typeface="Arial"/>
                <a:sym typeface="Arial"/>
                <a:hlinkClick r:id="rId8">
                  <a:extLst>
                    <a:ext uri="{A12FA001-AC4F-418D-AE19-62706E023703}">
                      <ahyp:hlinkClr xmlns:ahyp="http://schemas.microsoft.com/office/drawing/2018/hyperlinkcolor" val="tx"/>
                    </a:ext>
                  </a:extLst>
                </a:hlinkClick>
              </a:rPr>
              <a:t>https://youtu.be/_i-Z5qdsl90</a:t>
            </a:r>
            <a:endParaRPr sz="1800" b="0" i="0" u="none" strike="noStrike" cap="none">
              <a:solidFill>
                <a:schemeClr val="lt1"/>
              </a:solidFill>
              <a:latin typeface="Arial"/>
              <a:ea typeface="Arial"/>
              <a:cs typeface="Arial"/>
              <a:sym typeface="Arial"/>
            </a:endParaRPr>
          </a:p>
        </p:txBody>
      </p:sp>
      <p:sp>
        <p:nvSpPr>
          <p:cNvPr id="572" name="Google Shape;572;p24"/>
          <p:cNvSpPr txBox="1"/>
          <p:nvPr/>
        </p:nvSpPr>
        <p:spPr>
          <a:xfrm>
            <a:off x="8674116" y="5244463"/>
            <a:ext cx="3495318"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dirty="0">
                <a:solidFill>
                  <a:schemeClr val="dk1"/>
                </a:solidFill>
                <a:latin typeface="Arial"/>
                <a:ea typeface="Arial"/>
                <a:cs typeface="Arial"/>
                <a:sym typeface="Arial"/>
              </a:rPr>
              <a:t>Florence, Texas USA</a:t>
            </a:r>
          </a:p>
          <a:p>
            <a:pPr marL="0" marR="0" lvl="0" indent="0" algn="ctr" rtl="0">
              <a:lnSpc>
                <a:spcPct val="100000"/>
              </a:lnSpc>
              <a:spcBef>
                <a:spcPts val="0"/>
              </a:spcBef>
              <a:spcAft>
                <a:spcPts val="0"/>
              </a:spcAft>
              <a:buClr>
                <a:srgbClr val="000000"/>
              </a:buClr>
              <a:buSzPts val="1800"/>
              <a:buFont typeface="Arial"/>
              <a:buNone/>
            </a:pPr>
            <a:r>
              <a:rPr lang="en-US" sz="1800" dirty="0" err="1">
                <a:solidFill>
                  <a:schemeClr val="dk1"/>
                </a:solidFill>
                <a:latin typeface="Arial"/>
                <a:ea typeface="Arial"/>
                <a:cs typeface="Arial"/>
                <a:sym typeface="Arial"/>
              </a:rPr>
              <a:t>TXDoT</a:t>
            </a:r>
            <a:endParaRPr lang="en-US" sz="1800" dirty="0">
              <a:solidFill>
                <a:schemeClr val="dk1"/>
              </a:solidFill>
              <a:latin typeface="Arial"/>
              <a:ea typeface="Arial"/>
              <a:cs typeface="Arial"/>
              <a:sym typeface="Arial"/>
            </a:endParaRPr>
          </a:p>
        </p:txBody>
      </p:sp>
      <p:pic>
        <p:nvPicPr>
          <p:cNvPr id="573" name="Google Shape;573;p24"/>
          <p:cNvPicPr preferRelativeResize="0"/>
          <p:nvPr/>
        </p:nvPicPr>
        <p:blipFill rotWithShape="1">
          <a:blip r:embed="rId9">
            <a:alphaModFix/>
          </a:blip>
          <a:srcRect/>
          <a:stretch/>
        </p:blipFill>
        <p:spPr>
          <a:xfrm>
            <a:off x="1426718" y="1860282"/>
            <a:ext cx="1040946" cy="284178"/>
          </a:xfrm>
          <a:prstGeom prst="rect">
            <a:avLst/>
          </a:prstGeom>
          <a:noFill/>
          <a:ln>
            <a:noFill/>
          </a:ln>
        </p:spPr>
      </p:pic>
      <p:sp>
        <p:nvSpPr>
          <p:cNvPr id="574" name="Google Shape;574;p24"/>
          <p:cNvSpPr txBox="1"/>
          <p:nvPr/>
        </p:nvSpPr>
        <p:spPr>
          <a:xfrm>
            <a:off x="1028459" y="4276629"/>
            <a:ext cx="1654620"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1" i="0" u="none" strike="noStrike" cap="none">
                <a:solidFill>
                  <a:srgbClr val="2D3B34"/>
                </a:solidFill>
                <a:latin typeface="Arial"/>
                <a:ea typeface="Arial"/>
                <a:cs typeface="Arial"/>
                <a:sym typeface="Arial"/>
              </a:rPr>
              <a:t>15 cm Base + TP White</a:t>
            </a:r>
            <a:endParaRPr sz="1400" b="0" i="0" u="none" strike="noStrike" cap="none">
              <a:solidFill>
                <a:srgbClr val="000000"/>
              </a:solidFill>
              <a:latin typeface="Arial"/>
              <a:ea typeface="Arial"/>
              <a:cs typeface="Arial"/>
              <a:sym typeface="Arial"/>
            </a:endParaRPr>
          </a:p>
        </p:txBody>
      </p:sp>
      <p:pic>
        <p:nvPicPr>
          <p:cNvPr id="575" name="Google Shape;575;p24"/>
          <p:cNvPicPr preferRelativeResize="0"/>
          <p:nvPr/>
        </p:nvPicPr>
        <p:blipFill rotWithShape="1">
          <a:blip r:embed="rId10">
            <a:alphaModFix/>
          </a:blip>
          <a:srcRect/>
          <a:stretch/>
        </p:blipFill>
        <p:spPr>
          <a:xfrm>
            <a:off x="9573860" y="594620"/>
            <a:ext cx="2199353" cy="178545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2"/>
          <p:cNvSpPr>
            <a:spLocks noGrp="1"/>
          </p:cNvSpPr>
          <p:nvPr>
            <p:ph idx="4294967295"/>
          </p:nvPr>
        </p:nvSpPr>
        <p:spPr>
          <a:xfrm>
            <a:off x="938569" y="4812760"/>
            <a:ext cx="10860011" cy="1479279"/>
          </a:xfrm>
        </p:spPr>
        <p:txBody>
          <a:bodyPr/>
          <a:lstStyle/>
          <a:p>
            <a:pPr algn="ctr" eaLnBrk="1" hangingPunct="1">
              <a:buFontTx/>
              <a:buNone/>
            </a:pPr>
            <a:r>
              <a:rPr lang="en-US" altLang="en-US" sz="28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Terra Fog </a:t>
            </a:r>
            <a:r>
              <a:rPr lang="en-US" altLang="en-US" b="1" dirty="0">
                <a:solidFill>
                  <a:schemeClr val="accent6">
                    <a:lumMod val="75000"/>
                  </a:schemeClr>
                </a:solidFill>
                <a:latin typeface="Arial" panose="020B0604020202020204" pitchFamily="34" charset="0"/>
                <a:cs typeface="Arial" panose="020B0604020202020204" pitchFamily="34" charset="0"/>
              </a:rPr>
              <a:t>is a </a:t>
            </a:r>
            <a:r>
              <a:rPr lang="en-US" altLang="en-US" b="1" dirty="0">
                <a:solidFill>
                  <a:srgbClr val="002060"/>
                </a:solidFill>
                <a:latin typeface="Arial" panose="020B0604020202020204" pitchFamily="34" charset="0"/>
                <a:cs typeface="Arial" panose="020B0604020202020204" pitchFamily="34" charset="0"/>
              </a:rPr>
              <a:t>high-quality, environment-friendly</a:t>
            </a:r>
            <a:r>
              <a:rPr lang="en-US" altLang="en-US" b="1" dirty="0">
                <a:solidFill>
                  <a:schemeClr val="accent6">
                    <a:lumMod val="75000"/>
                  </a:schemeClr>
                </a:solidFill>
                <a:latin typeface="Arial" panose="020B0604020202020204" pitchFamily="34" charset="0"/>
                <a:cs typeface="Arial" panose="020B0604020202020204" pitchFamily="34" charset="0"/>
              </a:rPr>
              <a:t>, and </a:t>
            </a:r>
            <a:r>
              <a:rPr lang="en-US" altLang="en-US" b="1" dirty="0">
                <a:solidFill>
                  <a:srgbClr val="002060"/>
                </a:solidFill>
                <a:latin typeface="Arial" panose="020B0604020202020204" pitchFamily="34" charset="0"/>
                <a:cs typeface="Arial" panose="020B0604020202020204" pitchFamily="34" charset="0"/>
              </a:rPr>
              <a:t>cost-effective</a:t>
            </a:r>
            <a:r>
              <a:rPr lang="en-US" altLang="en-US" b="1" dirty="0">
                <a:solidFill>
                  <a:schemeClr val="accent6">
                    <a:lumMod val="75000"/>
                  </a:schemeClr>
                </a:solidFill>
                <a:latin typeface="Arial" panose="020B0604020202020204" pitchFamily="34" charset="0"/>
                <a:cs typeface="Arial" panose="020B0604020202020204" pitchFamily="34" charset="0"/>
              </a:rPr>
              <a:t> solution for improving performance and extending service life in chip seals, and asphalt pavements. </a:t>
            </a:r>
          </a:p>
        </p:txBody>
      </p:sp>
      <p:sp>
        <p:nvSpPr>
          <p:cNvPr id="6" name="Title 1"/>
          <p:cNvSpPr txBox="1">
            <a:spLocks/>
          </p:cNvSpPr>
          <p:nvPr/>
        </p:nvSpPr>
        <p:spPr>
          <a:xfrm>
            <a:off x="1524000" y="245205"/>
            <a:ext cx="9144000" cy="660987"/>
          </a:xfrm>
          <a:prstGeom prst="rect">
            <a:avLst/>
          </a:prstGeom>
          <a:solidFill>
            <a:schemeClr val="bg2"/>
          </a:solidFill>
        </p:spPr>
        <p:txBody>
          <a:bodyPr/>
          <a:lstStyle/>
          <a:p>
            <a:pPr algn="ctr" eaLnBrk="1" hangingPunct="1">
              <a:spcBef>
                <a:spcPct val="0"/>
              </a:spcBef>
              <a:buClrTx/>
              <a:buSzTx/>
              <a:buFontTx/>
              <a:buNone/>
            </a:pPr>
            <a:r>
              <a:rPr lang="en-US" altLang="en-US" sz="3600" b="1" dirty="0">
                <a:solidFill>
                  <a:schemeClr val="bg1"/>
                </a:solidFill>
                <a:latin typeface="Calibri" panose="020F0502020204030204" pitchFamily="34" charset="0"/>
                <a:cs typeface="Calibri" panose="020F0502020204030204" pitchFamily="34" charset="0"/>
              </a:rPr>
              <a:t>TERRA FOG (road MAINTENANCE)</a:t>
            </a:r>
            <a:endParaRPr lang="en-US" altLang="en-US" sz="3200" dirty="0">
              <a:solidFill>
                <a:schemeClr val="bg1"/>
              </a:solidFill>
              <a:latin typeface="Calibri" panose="020F0502020204030204" pitchFamily="34" charset="0"/>
              <a:cs typeface="Calibri" panose="020F0502020204030204" pitchFamily="34" charset="0"/>
            </a:endParaRPr>
          </a:p>
          <a:p>
            <a:pPr algn="ctr" eaLnBrk="1" hangingPunct="1">
              <a:defRPr/>
            </a:pPr>
            <a:br>
              <a:rPr lang="en-US" sz="2800" b="1" i="1" kern="0" spc="-50" dirty="0">
                <a:solidFill>
                  <a:schemeClr val="bg1"/>
                </a:solidFill>
                <a:latin typeface="Arial Black" pitchFamily="34" charset="0"/>
                <a:ea typeface="+mn-ea"/>
                <a:cs typeface="Times New Roman" pitchFamily="18" charset="0"/>
              </a:rPr>
            </a:br>
            <a:endParaRPr lang="en-US" sz="2800" kern="0" spc="-50" dirty="0">
              <a:solidFill>
                <a:schemeClr val="bg1"/>
              </a:solidFill>
              <a:latin typeface="Arial Black" pitchFamily="34" charset="0"/>
              <a:ea typeface="+mn-ea"/>
              <a:cs typeface="Arial" charset="0"/>
            </a:endParaRPr>
          </a:p>
        </p:txBody>
      </p:sp>
      <p:pic>
        <p:nvPicPr>
          <p:cNvPr id="2" name="Picture 1">
            <a:extLst>
              <a:ext uri="{FF2B5EF4-FFF2-40B4-BE49-F238E27FC236}">
                <a16:creationId xmlns:a16="http://schemas.microsoft.com/office/drawing/2014/main" id="{210F7F97-176C-4510-AD4A-C01096B17765}"/>
              </a:ext>
            </a:extLst>
          </p:cNvPr>
          <p:cNvPicPr>
            <a:picLocks noChangeAspect="1"/>
          </p:cNvPicPr>
          <p:nvPr/>
        </p:nvPicPr>
        <p:blipFill>
          <a:blip r:embed="rId2"/>
          <a:stretch>
            <a:fillRect/>
          </a:stretch>
        </p:blipFill>
        <p:spPr>
          <a:xfrm>
            <a:off x="1509257" y="1135217"/>
            <a:ext cx="4049237" cy="3036928"/>
          </a:xfrm>
          <a:prstGeom prst="rect">
            <a:avLst/>
          </a:prstGeom>
        </p:spPr>
      </p:pic>
      <p:pic>
        <p:nvPicPr>
          <p:cNvPr id="1026" name="Picture 2">
            <a:extLst>
              <a:ext uri="{FF2B5EF4-FFF2-40B4-BE49-F238E27FC236}">
                <a16:creationId xmlns:a16="http://schemas.microsoft.com/office/drawing/2014/main" id="{66B85894-A972-4E34-979E-609B7C2564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4292" y="1135217"/>
            <a:ext cx="4262354" cy="303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6E4364BB-176D-4D91-AAA7-F25A1546E00D}"/>
              </a:ext>
            </a:extLst>
          </p:cNvPr>
          <p:cNvSpPr/>
          <p:nvPr/>
        </p:nvSpPr>
        <p:spPr>
          <a:xfrm>
            <a:off x="1053863" y="4332301"/>
            <a:ext cx="4504631" cy="235321"/>
          </a:xfrm>
          <a:prstGeom prst="rect">
            <a:avLst/>
          </a:prstGeom>
        </p:spPr>
        <p:txBody>
          <a:bodyPr wrap="none">
            <a:spAutoFit/>
          </a:bodyPr>
          <a:lstStyle/>
          <a:p>
            <a:pPr marL="482600">
              <a:lnSpc>
                <a:spcPts val="765"/>
              </a:lnSpc>
              <a:spcBef>
                <a:spcPts val="0"/>
              </a:spcBef>
              <a:spcAft>
                <a:spcPts val="0"/>
              </a:spcAft>
            </a:pP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B</a:t>
            </a:r>
            <a:r>
              <a:rPr lang="en-US" spc="-1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e</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for</a:t>
            </a:r>
            <a:r>
              <a:rPr lang="en-US"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e</a:t>
            </a:r>
            <a:r>
              <a:rPr lang="en-US" spc="1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A</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pp</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l</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i</a:t>
            </a:r>
            <a:r>
              <a:rPr lang="en-US"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ca</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i</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o</a:t>
            </a:r>
            <a:r>
              <a:rPr lang="en-US"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a:t>
            </a:r>
            <a:r>
              <a:rPr lang="en-US" spc="1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w</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i</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h</a:t>
            </a:r>
            <a:r>
              <a:rPr lang="en-US" spc="1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2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pc="-2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e</a:t>
            </a:r>
            <a:r>
              <a:rPr lang="en-US" spc="-1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rr</a:t>
            </a:r>
            <a:r>
              <a:rPr lang="en-US"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a</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2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F</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o</a:t>
            </a:r>
            <a:r>
              <a:rPr lang="en-US"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g</a:t>
            </a:r>
            <a:r>
              <a:rPr lang="en-US" spc="-2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chemeClr val="accent6">
                  <a:lumMod val="50000"/>
                </a:schemeClr>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03BFCE1D-D994-45A2-AE60-B46673D16747}"/>
              </a:ext>
            </a:extLst>
          </p:cNvPr>
          <p:cNvSpPr/>
          <p:nvPr/>
        </p:nvSpPr>
        <p:spPr>
          <a:xfrm>
            <a:off x="6307639" y="4300157"/>
            <a:ext cx="4360361" cy="244939"/>
          </a:xfrm>
          <a:prstGeom prst="rect">
            <a:avLst/>
          </a:prstGeom>
        </p:spPr>
        <p:txBody>
          <a:bodyPr wrap="none">
            <a:spAutoFit/>
          </a:bodyPr>
          <a:lstStyle/>
          <a:p>
            <a:pPr marL="496570">
              <a:lnSpc>
                <a:spcPts val="905"/>
              </a:lnSpc>
              <a:spcBef>
                <a:spcPts val="205"/>
              </a:spcBef>
              <a:spcAft>
                <a:spcPts val="0"/>
              </a:spcAft>
            </a:pPr>
            <a:r>
              <a:rPr lang="en-US" spc="-1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A</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f</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er </a:t>
            </a:r>
            <a:r>
              <a:rPr lang="en-US" spc="-1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A</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pp</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l</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i</a:t>
            </a:r>
            <a:r>
              <a:rPr lang="en-US"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ca</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i</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o</a:t>
            </a:r>
            <a:r>
              <a:rPr lang="en-US"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a:t>
            </a:r>
            <a:r>
              <a:rPr lang="en-US" spc="1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w</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i</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h</a:t>
            </a:r>
            <a:r>
              <a:rPr lang="en-US" spc="1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2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pc="-2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e</a:t>
            </a:r>
            <a:r>
              <a:rPr lang="en-US" spc="-1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rr</a:t>
            </a:r>
            <a:r>
              <a:rPr lang="en-US"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a</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F</a:t>
            </a:r>
            <a:r>
              <a:rPr lang="en-US" spc="-2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o</a:t>
            </a:r>
            <a:r>
              <a:rPr lang="en-US"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g</a:t>
            </a:r>
            <a:r>
              <a:rPr lang="en-US" spc="-2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chemeClr val="accent6">
                  <a:lumMod val="50000"/>
                </a:schemeClr>
              </a:solidFill>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7432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74FEF62-AA46-F7DA-4201-FA9AD348CD76}"/>
              </a:ext>
            </a:extLst>
          </p:cNvPr>
          <p:cNvSpPr>
            <a:spLocks noGrp="1"/>
          </p:cNvSpPr>
          <p:nvPr>
            <p:ph type="sldNum" sz="quarter" idx="4294967295"/>
          </p:nvPr>
        </p:nvSpPr>
        <p:spPr>
          <a:xfrm>
            <a:off x="8737600" y="6356351"/>
            <a:ext cx="2844800" cy="365125"/>
          </a:xfrm>
        </p:spPr>
        <p:txBody>
          <a:bodyPr/>
          <a:lstStyle/>
          <a:p>
            <a:pPr>
              <a:defRPr/>
            </a:pPr>
            <a:fld id="{255698F3-235F-41C3-BBA9-74E08F8B19D2}" type="slidenum">
              <a:rPr lang="en-US" altLang="en-US" smtClean="0"/>
              <a:pPr>
                <a:defRPr/>
              </a:pPr>
              <a:t>18</a:t>
            </a:fld>
            <a:endParaRPr lang="en-US" altLang="en-US"/>
          </a:p>
        </p:txBody>
      </p:sp>
      <p:pic>
        <p:nvPicPr>
          <p:cNvPr id="4" name="Content Placeholder 3">
            <a:extLst>
              <a:ext uri="{FF2B5EF4-FFF2-40B4-BE49-F238E27FC236}">
                <a16:creationId xmlns:a16="http://schemas.microsoft.com/office/drawing/2014/main" id="{94CA3760-86D5-E2CA-A94F-19E2B059AE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908707" y="115049"/>
            <a:ext cx="2309833" cy="4163594"/>
          </a:xfrm>
          <a:prstGeom prst="rect">
            <a:avLst/>
          </a:prstGeom>
        </p:spPr>
      </p:pic>
      <p:pic>
        <p:nvPicPr>
          <p:cNvPr id="5" name="Picture 4">
            <a:hlinkClick r:id="rId4" action="ppaction://hlinkfile"/>
            <a:extLst>
              <a:ext uri="{FF2B5EF4-FFF2-40B4-BE49-F238E27FC236}">
                <a16:creationId xmlns:a16="http://schemas.microsoft.com/office/drawing/2014/main" id="{7DA6627F-614D-9A32-4E64-36D0E775E1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826" y="3574542"/>
            <a:ext cx="4163595" cy="2873734"/>
          </a:xfrm>
          <a:prstGeom prst="rect">
            <a:avLst/>
          </a:prstGeom>
        </p:spPr>
      </p:pic>
      <p:pic>
        <p:nvPicPr>
          <p:cNvPr id="6" name="Picture 5">
            <a:extLst>
              <a:ext uri="{FF2B5EF4-FFF2-40B4-BE49-F238E27FC236}">
                <a16:creationId xmlns:a16="http://schemas.microsoft.com/office/drawing/2014/main" id="{E9D857E4-0310-B9FD-4632-68FD7705212F}"/>
              </a:ext>
            </a:extLst>
          </p:cNvPr>
          <p:cNvPicPr>
            <a:picLocks noChangeAspect="1"/>
          </p:cNvPicPr>
          <p:nvPr/>
        </p:nvPicPr>
        <p:blipFill>
          <a:blip r:embed="rId6"/>
          <a:stretch>
            <a:fillRect/>
          </a:stretch>
        </p:blipFill>
        <p:spPr>
          <a:xfrm>
            <a:off x="5780458" y="1041928"/>
            <a:ext cx="6009777" cy="5163207"/>
          </a:xfrm>
          <a:prstGeom prst="rect">
            <a:avLst/>
          </a:prstGeom>
        </p:spPr>
      </p:pic>
      <p:pic>
        <p:nvPicPr>
          <p:cNvPr id="7" name="Picture 6">
            <a:extLst>
              <a:ext uri="{FF2B5EF4-FFF2-40B4-BE49-F238E27FC236}">
                <a16:creationId xmlns:a16="http://schemas.microsoft.com/office/drawing/2014/main" id="{D30D020C-F9BF-47D7-6EC7-75DBA8189DC6}"/>
              </a:ext>
            </a:extLst>
          </p:cNvPr>
          <p:cNvPicPr>
            <a:picLocks noChangeAspect="1"/>
          </p:cNvPicPr>
          <p:nvPr/>
        </p:nvPicPr>
        <p:blipFill>
          <a:blip r:embed="rId7"/>
          <a:stretch>
            <a:fillRect/>
          </a:stretch>
        </p:blipFill>
        <p:spPr>
          <a:xfrm>
            <a:off x="10064253" y="1339482"/>
            <a:ext cx="1623452" cy="1623452"/>
          </a:xfrm>
          <a:prstGeom prst="rect">
            <a:avLst/>
          </a:prstGeom>
        </p:spPr>
      </p:pic>
      <p:cxnSp>
        <p:nvCxnSpPr>
          <p:cNvPr id="8" name="Straight Arrow Connector 7">
            <a:extLst>
              <a:ext uri="{FF2B5EF4-FFF2-40B4-BE49-F238E27FC236}">
                <a16:creationId xmlns:a16="http://schemas.microsoft.com/office/drawing/2014/main" id="{DACB8D07-5648-C1A5-F8EA-111AFB962C23}"/>
              </a:ext>
            </a:extLst>
          </p:cNvPr>
          <p:cNvCxnSpPr>
            <a:cxnSpLocks/>
          </p:cNvCxnSpPr>
          <p:nvPr/>
        </p:nvCxnSpPr>
        <p:spPr bwMode="auto">
          <a:xfrm>
            <a:off x="3746220" y="2710974"/>
            <a:ext cx="6215503" cy="1443360"/>
          </a:xfrm>
          <a:prstGeom prst="straightConnector1">
            <a:avLst/>
          </a:prstGeom>
          <a:solidFill>
            <a:srgbClr val="34BFFE"/>
          </a:solidFill>
          <a:ln w="28575" cap="flat" cmpd="sng" algn="ctr">
            <a:solidFill>
              <a:schemeClr val="accent3"/>
            </a:solidFill>
            <a:prstDash val="solid"/>
            <a:round/>
            <a:headEnd type="none" w="med" len="med"/>
            <a:tailEnd type="triangle"/>
          </a:ln>
          <a:effectLst/>
        </p:spPr>
      </p:cxnSp>
      <p:sp>
        <p:nvSpPr>
          <p:cNvPr id="10" name="TextBox 9">
            <a:extLst>
              <a:ext uri="{FF2B5EF4-FFF2-40B4-BE49-F238E27FC236}">
                <a16:creationId xmlns:a16="http://schemas.microsoft.com/office/drawing/2014/main" id="{18871F5C-80E1-A8F7-B450-13427F98A389}"/>
              </a:ext>
            </a:extLst>
          </p:cNvPr>
          <p:cNvSpPr txBox="1"/>
          <p:nvPr/>
        </p:nvSpPr>
        <p:spPr>
          <a:xfrm>
            <a:off x="1522175" y="5955794"/>
            <a:ext cx="3082895" cy="369332"/>
          </a:xfrm>
          <a:prstGeom prst="rect">
            <a:avLst/>
          </a:prstGeom>
          <a:noFill/>
        </p:spPr>
        <p:txBody>
          <a:bodyPr wrap="none" rtlCol="0">
            <a:spAutoFit/>
          </a:bodyPr>
          <a:lstStyle/>
          <a:p>
            <a:r>
              <a:rPr lang="en-US" sz="1800" dirty="0">
                <a:solidFill>
                  <a:schemeClr val="bg1"/>
                </a:solidFill>
                <a:hlinkClick r:id="rId8">
                  <a:extLst>
                    <a:ext uri="{A12FA001-AC4F-418D-AE19-62706E023703}">
                      <ahyp:hlinkClr xmlns:ahyp="http://schemas.microsoft.com/office/drawing/2018/hyperlinkcolor" val="tx"/>
                    </a:ext>
                  </a:extLst>
                </a:hlinkClick>
              </a:rPr>
              <a:t>https://youtu.be/XJTlFs-v92I</a:t>
            </a:r>
            <a:endParaRPr lang="en-US" sz="1800" dirty="0">
              <a:solidFill>
                <a:schemeClr val="bg1"/>
              </a:solidFill>
            </a:endParaRPr>
          </a:p>
        </p:txBody>
      </p:sp>
      <p:sp>
        <p:nvSpPr>
          <p:cNvPr id="12" name="TextBox 11">
            <a:extLst>
              <a:ext uri="{FF2B5EF4-FFF2-40B4-BE49-F238E27FC236}">
                <a16:creationId xmlns:a16="http://schemas.microsoft.com/office/drawing/2014/main" id="{2052E8C6-A71D-19AF-AA4B-EE92A8BC0BE3}"/>
              </a:ext>
            </a:extLst>
          </p:cNvPr>
          <p:cNvSpPr txBox="1"/>
          <p:nvPr/>
        </p:nvSpPr>
        <p:spPr>
          <a:xfrm>
            <a:off x="3209464" y="210892"/>
            <a:ext cx="6096670" cy="707886"/>
          </a:xfrm>
          <a:prstGeom prst="rect">
            <a:avLst/>
          </a:prstGeom>
          <a:noFill/>
        </p:spPr>
        <p:txBody>
          <a:bodyPr wrap="square">
            <a:spAutoFit/>
          </a:bodyPr>
          <a:lstStyle/>
          <a:p>
            <a:pPr algn="ctr"/>
            <a:r>
              <a:rPr lang="en-US" b="1" dirty="0"/>
              <a:t>City of Austin - Terra Fog™ (TF) Project Video – Road Maintenance  (TF: 0.04 gal/square yard)</a:t>
            </a:r>
          </a:p>
        </p:txBody>
      </p:sp>
    </p:spTree>
    <p:extLst>
      <p:ext uri="{BB962C8B-B14F-4D97-AF65-F5344CB8AC3E}">
        <p14:creationId xmlns:p14="http://schemas.microsoft.com/office/powerpoint/2010/main" val="3927327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4"/>
          <p:cNvSpPr>
            <a:spLocks noChangeArrowheads="1"/>
          </p:cNvSpPr>
          <p:nvPr/>
        </p:nvSpPr>
        <p:spPr bwMode="auto">
          <a:xfrm>
            <a:off x="1524000" y="-609600"/>
            <a:ext cx="9144000" cy="900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52352" rIns="0" bIns="38088">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400" b="1" i="1">
              <a:solidFill>
                <a:schemeClr val="tx1"/>
              </a:solidFill>
              <a:latin typeface="Arial" panose="020B0604020202020204" pitchFamily="34" charset="0"/>
            </a:endParaRPr>
          </a:p>
          <a:p>
            <a:pPr eaLnBrk="1" hangingPunct="1">
              <a:spcBef>
                <a:spcPct val="0"/>
              </a:spcBef>
              <a:buClrTx/>
              <a:buSzTx/>
              <a:buFontTx/>
              <a:buNone/>
            </a:pPr>
            <a:r>
              <a:rPr lang="en-US" altLang="en-US" sz="1400" b="1" i="1">
                <a:solidFill>
                  <a:schemeClr val="tx1"/>
                </a:solidFill>
                <a:latin typeface="Arial" panose="020B0604020202020204" pitchFamily="34" charset="0"/>
              </a:rPr>
              <a:t> </a:t>
            </a: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1268" name="Rectangle 5"/>
          <p:cNvSpPr>
            <a:spLocks noChangeArrowheads="1"/>
          </p:cNvSpPr>
          <p:nvPr/>
        </p:nvSpPr>
        <p:spPr bwMode="auto">
          <a:xfrm>
            <a:off x="1524000" y="6257925"/>
            <a:ext cx="9144000" cy="900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52352" rIns="0" bIns="38088">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400" b="1" i="1">
              <a:solidFill>
                <a:schemeClr val="tx1"/>
              </a:solidFill>
              <a:latin typeface="Arial" panose="020B0604020202020204" pitchFamily="34" charset="0"/>
            </a:endParaRPr>
          </a:p>
          <a:p>
            <a:pPr eaLnBrk="1" hangingPunct="1">
              <a:spcBef>
                <a:spcPct val="0"/>
              </a:spcBef>
              <a:buClrTx/>
              <a:buSzTx/>
              <a:buFontTx/>
              <a:buNone/>
            </a:pPr>
            <a:r>
              <a:rPr lang="en-US" altLang="en-US" sz="1400" b="1" i="1">
                <a:solidFill>
                  <a:schemeClr val="tx1"/>
                </a:solidFill>
                <a:latin typeface="Arial" panose="020B0604020202020204" pitchFamily="34" charset="0"/>
              </a:rPr>
              <a:t> </a:t>
            </a: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1269" name="Rectangle 6"/>
          <p:cNvSpPr>
            <a:spLocks noChangeArrowheads="1"/>
          </p:cNvSpPr>
          <p:nvPr/>
        </p:nvSpPr>
        <p:spPr bwMode="auto">
          <a:xfrm>
            <a:off x="1524000" y="228600"/>
            <a:ext cx="9144000" cy="56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52352" rIns="0" bIns="38088">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2400" b="1" i="1" dirty="0">
                <a:solidFill>
                  <a:srgbClr val="002060"/>
                </a:solidFill>
                <a:effectLst>
                  <a:outerShdw blurRad="38100" dist="38100" dir="2700000" algn="tl">
                    <a:srgbClr val="000000">
                      <a:alpha val="43137"/>
                    </a:srgbClr>
                  </a:outerShdw>
                </a:effectLst>
                <a:latin typeface="Arial" panose="020B0604020202020204" pitchFamily="34" charset="0"/>
              </a:rPr>
              <a:t>TERRA PAVE TEAM</a:t>
            </a:r>
            <a:endParaRPr lang="en-US" altLang="en-US" sz="1800" b="1" i="1" dirty="0">
              <a:solidFill>
                <a:srgbClr val="002060"/>
              </a:solidFill>
              <a:effectLst>
                <a:outerShdw blurRad="38100" dist="38100" dir="2700000" algn="tl">
                  <a:srgbClr val="000000">
                    <a:alpha val="43137"/>
                  </a:srgbClr>
                </a:outerShdw>
              </a:effectLst>
              <a:latin typeface="Arial" panose="020B0604020202020204" pitchFamily="34" charset="0"/>
            </a:endParaRPr>
          </a:p>
        </p:txBody>
      </p:sp>
      <p:pic>
        <p:nvPicPr>
          <p:cNvPr id="8" name="Picture 7">
            <a:extLst>
              <a:ext uri="{FF2B5EF4-FFF2-40B4-BE49-F238E27FC236}">
                <a16:creationId xmlns:a16="http://schemas.microsoft.com/office/drawing/2014/main" id="{E3719D89-3DF5-C933-E682-7848F165E74E}"/>
              </a:ext>
            </a:extLst>
          </p:cNvPr>
          <p:cNvPicPr>
            <a:picLocks noChangeAspect="1"/>
          </p:cNvPicPr>
          <p:nvPr/>
        </p:nvPicPr>
        <p:blipFill>
          <a:blip r:embed="rId3"/>
          <a:stretch>
            <a:fillRect/>
          </a:stretch>
        </p:blipFill>
        <p:spPr>
          <a:xfrm>
            <a:off x="5561084" y="1748178"/>
            <a:ext cx="5766453" cy="2999720"/>
          </a:xfrm>
          <a:prstGeom prst="rect">
            <a:avLst/>
          </a:prstGeom>
        </p:spPr>
      </p:pic>
      <p:sp>
        <p:nvSpPr>
          <p:cNvPr id="2" name="TextBox 1">
            <a:extLst>
              <a:ext uri="{FF2B5EF4-FFF2-40B4-BE49-F238E27FC236}">
                <a16:creationId xmlns:a16="http://schemas.microsoft.com/office/drawing/2014/main" id="{8F952E00-6F9A-2638-B4F5-CD346AA0F0A5}"/>
              </a:ext>
            </a:extLst>
          </p:cNvPr>
          <p:cNvSpPr txBox="1"/>
          <p:nvPr/>
        </p:nvSpPr>
        <p:spPr>
          <a:xfrm>
            <a:off x="5397780" y="4633423"/>
            <a:ext cx="6304123" cy="1015663"/>
          </a:xfrm>
          <a:prstGeom prst="rect">
            <a:avLst/>
          </a:prstGeom>
          <a:noFill/>
        </p:spPr>
        <p:txBody>
          <a:bodyPr wrap="square" rtlCol="0">
            <a:spAutoFit/>
          </a:bodyPr>
          <a:lstStyle/>
          <a:p>
            <a:pPr marL="0" indent="0" algn="ctr">
              <a:buNone/>
            </a:pPr>
            <a:r>
              <a:rPr lang="en-US" sz="2000" b="1" dirty="0">
                <a:solidFill>
                  <a:srgbClr val="00B050"/>
                </a:solidFill>
                <a:effectLst>
                  <a:outerShdw blurRad="38100" dist="38100" dir="2700000" algn="tl">
                    <a:srgbClr val="000000">
                      <a:alpha val="43137"/>
                    </a:srgbClr>
                  </a:outerShdw>
                </a:effectLst>
                <a:latin typeface="+mj-lt"/>
              </a:rPr>
              <a:t>COST-EFFECTIVE</a:t>
            </a:r>
            <a:r>
              <a:rPr lang="en-US" sz="2000" dirty="0">
                <a:latin typeface="+mj-lt"/>
              </a:rPr>
              <a:t>, 100% </a:t>
            </a:r>
            <a:r>
              <a:rPr lang="en-US" sz="2000" b="1" dirty="0">
                <a:solidFill>
                  <a:srgbClr val="00B050"/>
                </a:solidFill>
                <a:effectLst>
                  <a:outerShdw blurRad="38100" dist="38100" dir="2700000" algn="tl">
                    <a:srgbClr val="000000">
                      <a:alpha val="43137"/>
                    </a:srgbClr>
                  </a:outerShdw>
                </a:effectLst>
                <a:latin typeface="+mj-lt"/>
              </a:rPr>
              <a:t>ECO-FRIENDLY</a:t>
            </a:r>
            <a:r>
              <a:rPr lang="en-US" sz="2000" dirty="0">
                <a:latin typeface="+mj-lt"/>
              </a:rPr>
              <a:t>, </a:t>
            </a:r>
          </a:p>
          <a:p>
            <a:pPr marL="0" indent="0" algn="ctr">
              <a:buNone/>
            </a:pPr>
            <a:r>
              <a:rPr lang="en-US" dirty="0">
                <a:solidFill>
                  <a:schemeClr val="accent6">
                    <a:lumMod val="50000"/>
                  </a:schemeClr>
                </a:solidFill>
                <a:latin typeface="+mj-lt"/>
              </a:rPr>
              <a:t>W</a:t>
            </a:r>
            <a:r>
              <a:rPr lang="en-US" sz="2000" dirty="0">
                <a:solidFill>
                  <a:schemeClr val="accent6">
                    <a:lumMod val="50000"/>
                  </a:schemeClr>
                </a:solidFill>
                <a:latin typeface="+mj-lt"/>
              </a:rPr>
              <a:t>ater-based polymer products for the </a:t>
            </a:r>
            <a:r>
              <a:rPr lang="en-US" dirty="0">
                <a:solidFill>
                  <a:schemeClr val="accent6">
                    <a:lumMod val="75000"/>
                  </a:schemeClr>
                </a:solidFill>
                <a:latin typeface="+mj-lt"/>
              </a:rPr>
              <a:t>Road Pavement, Solar, and Roof Industries</a:t>
            </a:r>
            <a:endParaRPr lang="en-US" sz="2000" dirty="0">
              <a:latin typeface="+mj-lt"/>
            </a:endParaRPr>
          </a:p>
        </p:txBody>
      </p:sp>
      <p:pic>
        <p:nvPicPr>
          <p:cNvPr id="17" name="Picture 16">
            <a:extLst>
              <a:ext uri="{FF2B5EF4-FFF2-40B4-BE49-F238E27FC236}">
                <a16:creationId xmlns:a16="http://schemas.microsoft.com/office/drawing/2014/main" id="{0B5A7A3E-2EFD-45CE-9E82-D4A87287ECEB}"/>
              </a:ext>
            </a:extLst>
          </p:cNvPr>
          <p:cNvPicPr>
            <a:picLocks noChangeAspect="1"/>
          </p:cNvPicPr>
          <p:nvPr/>
        </p:nvPicPr>
        <p:blipFill>
          <a:blip r:embed="rId4"/>
          <a:stretch>
            <a:fillRect/>
          </a:stretch>
        </p:blipFill>
        <p:spPr>
          <a:xfrm>
            <a:off x="2889521" y="5289679"/>
            <a:ext cx="1690425" cy="1015664"/>
          </a:xfrm>
          <a:prstGeom prst="rect">
            <a:avLst/>
          </a:prstGeom>
        </p:spPr>
      </p:pic>
      <p:pic>
        <p:nvPicPr>
          <p:cNvPr id="4" name="Picture 3">
            <a:extLst>
              <a:ext uri="{FF2B5EF4-FFF2-40B4-BE49-F238E27FC236}">
                <a16:creationId xmlns:a16="http://schemas.microsoft.com/office/drawing/2014/main" id="{D73B1CB5-D923-CCA8-B458-C11400F42CA3}"/>
              </a:ext>
            </a:extLst>
          </p:cNvPr>
          <p:cNvPicPr>
            <a:picLocks noChangeAspect="1"/>
          </p:cNvPicPr>
          <p:nvPr/>
        </p:nvPicPr>
        <p:blipFill>
          <a:blip r:embed="rId5"/>
          <a:stretch>
            <a:fillRect/>
          </a:stretch>
        </p:blipFill>
        <p:spPr>
          <a:xfrm>
            <a:off x="1660298" y="1469759"/>
            <a:ext cx="1809139" cy="1206092"/>
          </a:xfrm>
          <a:prstGeom prst="rect">
            <a:avLst/>
          </a:prstGeom>
        </p:spPr>
      </p:pic>
      <p:pic>
        <p:nvPicPr>
          <p:cNvPr id="6" name="Picture 5">
            <a:extLst>
              <a:ext uri="{FF2B5EF4-FFF2-40B4-BE49-F238E27FC236}">
                <a16:creationId xmlns:a16="http://schemas.microsoft.com/office/drawing/2014/main" id="{07CA7525-0A56-040F-1ED9-D54AA4E2303C}"/>
              </a:ext>
            </a:extLst>
          </p:cNvPr>
          <p:cNvPicPr>
            <a:picLocks noChangeAspect="1"/>
          </p:cNvPicPr>
          <p:nvPr/>
        </p:nvPicPr>
        <p:blipFill>
          <a:blip r:embed="rId6"/>
          <a:stretch>
            <a:fillRect/>
          </a:stretch>
        </p:blipFill>
        <p:spPr>
          <a:xfrm>
            <a:off x="1647312" y="3065073"/>
            <a:ext cx="1809139" cy="1017641"/>
          </a:xfrm>
          <a:prstGeom prst="rect">
            <a:avLst/>
          </a:prstGeom>
        </p:spPr>
      </p:pic>
      <p:sp>
        <p:nvSpPr>
          <p:cNvPr id="3" name="TextBox 2">
            <a:extLst>
              <a:ext uri="{FF2B5EF4-FFF2-40B4-BE49-F238E27FC236}">
                <a16:creationId xmlns:a16="http://schemas.microsoft.com/office/drawing/2014/main" id="{8FE5B4B4-F1C1-246A-9978-88B627B0436E}"/>
              </a:ext>
            </a:extLst>
          </p:cNvPr>
          <p:cNvSpPr txBox="1"/>
          <p:nvPr/>
        </p:nvSpPr>
        <p:spPr>
          <a:xfrm>
            <a:off x="1003428" y="1178240"/>
            <a:ext cx="3772186" cy="4139595"/>
          </a:xfrm>
          <a:prstGeom prst="rect">
            <a:avLst/>
          </a:prstGeom>
          <a:noFill/>
        </p:spPr>
        <p:txBody>
          <a:bodyPr wrap="none" rtlCol="0">
            <a:spAutoFit/>
          </a:bodyPr>
          <a:lstStyle/>
          <a:p>
            <a:endParaRPr lang="en-US" dirty="0"/>
          </a:p>
          <a:p>
            <a:endParaRPr lang="en-US" dirty="0"/>
          </a:p>
          <a:p>
            <a:endParaRPr lang="en-US" dirty="0"/>
          </a:p>
          <a:p>
            <a:endParaRPr lang="en-US" dirty="0"/>
          </a:p>
          <a:p>
            <a:endParaRPr lang="en-US" dirty="0"/>
          </a:p>
          <a:p>
            <a:r>
              <a:rPr lang="en-US" sz="1100" dirty="0"/>
              <a:t>      David Pham BS Elec. E, MBA – CEO    </a:t>
            </a:r>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r>
              <a:rPr lang="en-US" sz="1100" dirty="0"/>
              <a:t>Dr. Yetkin Yildirim, PhD Civil E, President/CTO</a:t>
            </a:r>
          </a:p>
          <a:p>
            <a:endParaRPr lang="en-US" sz="1100" dirty="0"/>
          </a:p>
          <a:p>
            <a:endParaRPr lang="en-US" sz="1100" dirty="0"/>
          </a:p>
          <a:p>
            <a:r>
              <a:rPr lang="en-US" sz="1100" b="1" dirty="0">
                <a:effectLst>
                  <a:outerShdw blurRad="38100" dist="38100" dir="2700000" algn="tl">
                    <a:srgbClr val="000000">
                      <a:alpha val="43137"/>
                    </a:srgbClr>
                  </a:outerShdw>
                </a:effectLst>
              </a:rPr>
              <a:t>+ All the Engineers, Technicians, and Support Staff at</a:t>
            </a:r>
          </a:p>
          <a:p>
            <a:endParaRPr lang="en-US" dirty="0"/>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6450" y="5207808"/>
            <a:ext cx="2903178" cy="779860"/>
          </a:xfrm>
          <a:prstGeom prst="rect">
            <a:avLst/>
          </a:prstGeom>
        </p:spPr>
      </p:pic>
      <p:sp>
        <p:nvSpPr>
          <p:cNvPr id="5" name="Rectangle 4">
            <a:extLst>
              <a:ext uri="{FF2B5EF4-FFF2-40B4-BE49-F238E27FC236}">
                <a16:creationId xmlns:a16="http://schemas.microsoft.com/office/drawing/2014/main" id="{3A4304B8-0A4F-724D-CF30-6B414F24E139}"/>
              </a:ext>
            </a:extLst>
          </p:cNvPr>
          <p:cNvSpPr/>
          <p:nvPr/>
        </p:nvSpPr>
        <p:spPr bwMode="auto">
          <a:xfrm>
            <a:off x="5397780" y="1160120"/>
            <a:ext cx="6304123" cy="4827548"/>
          </a:xfrm>
          <a:prstGeom prst="rect">
            <a:avLst/>
          </a:prstGeom>
          <a:noFill/>
          <a:ln w="57150"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05"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33121-0414-B831-4C4A-5F6BE4158234}"/>
              </a:ext>
            </a:extLst>
          </p:cNvPr>
          <p:cNvSpPr>
            <a:spLocks noGrp="1"/>
          </p:cNvSpPr>
          <p:nvPr>
            <p:ph type="title"/>
          </p:nvPr>
        </p:nvSpPr>
        <p:spPr/>
        <p:txBody>
          <a:bodyPr/>
          <a:lstStyle/>
          <a:p>
            <a:r>
              <a:rPr lang="en-US" dirty="0"/>
              <a:t>TERRA FOG – Fog Seal</a:t>
            </a:r>
          </a:p>
        </p:txBody>
      </p:sp>
      <p:sp>
        <p:nvSpPr>
          <p:cNvPr id="3" name="Content Placeholder 2">
            <a:extLst>
              <a:ext uri="{FF2B5EF4-FFF2-40B4-BE49-F238E27FC236}">
                <a16:creationId xmlns:a16="http://schemas.microsoft.com/office/drawing/2014/main" id="{AABC968D-EA5D-805E-6DC7-822632F0CBBF}"/>
              </a:ext>
            </a:extLst>
          </p:cNvPr>
          <p:cNvSpPr>
            <a:spLocks noGrp="1"/>
          </p:cNvSpPr>
          <p:nvPr>
            <p:ph idx="1"/>
          </p:nvPr>
        </p:nvSpPr>
        <p:spPr>
          <a:xfrm>
            <a:off x="480017" y="1358900"/>
            <a:ext cx="10972800" cy="4711700"/>
          </a:xfrm>
        </p:spPr>
        <p:txBody>
          <a:bodyPr/>
          <a:lstStyle/>
          <a:p>
            <a:r>
              <a:rPr lang="en-US" dirty="0">
                <a:solidFill>
                  <a:schemeClr val="tx1"/>
                </a:solidFill>
              </a:rPr>
              <a:t>Non-toxic (no acrid smell)</a:t>
            </a:r>
          </a:p>
          <a:p>
            <a:r>
              <a:rPr lang="en-US" dirty="0">
                <a:solidFill>
                  <a:schemeClr val="tx1"/>
                </a:solidFill>
              </a:rPr>
              <a:t>Applied with water truck (reduced labor for clean up)</a:t>
            </a:r>
          </a:p>
          <a:p>
            <a:r>
              <a:rPr lang="en-US" sz="3200" b="1" dirty="0">
                <a:solidFill>
                  <a:schemeClr val="tx1"/>
                </a:solidFill>
              </a:rPr>
              <a:t>Dry time is 20 min ~ 30 min</a:t>
            </a:r>
          </a:p>
          <a:p>
            <a:r>
              <a:rPr lang="en-US" dirty="0">
                <a:solidFill>
                  <a:schemeClr val="tx1"/>
                </a:solidFill>
              </a:rPr>
              <a:t>Pull-off strength of aggregate is substantially increased.  </a:t>
            </a:r>
          </a:p>
          <a:p>
            <a:r>
              <a:rPr lang="en-US" dirty="0">
                <a:solidFill>
                  <a:schemeClr val="tx1"/>
                </a:solidFill>
              </a:rPr>
              <a:t>Reduced rollover and Eliminated embedded rock loss.</a:t>
            </a:r>
          </a:p>
          <a:p>
            <a:r>
              <a:rPr lang="en-US" dirty="0">
                <a:solidFill>
                  <a:schemeClr val="tx1"/>
                </a:solidFill>
              </a:rPr>
              <a:t>0.04 gal/</a:t>
            </a:r>
            <a:r>
              <a:rPr lang="en-US" dirty="0" err="1">
                <a:solidFill>
                  <a:schemeClr val="tx1"/>
                </a:solidFill>
              </a:rPr>
              <a:t>sqyd</a:t>
            </a:r>
            <a:r>
              <a:rPr lang="en-US" dirty="0">
                <a:solidFill>
                  <a:schemeClr val="tx1"/>
                </a:solidFill>
              </a:rPr>
              <a:t> residual rate recommended</a:t>
            </a:r>
          </a:p>
          <a:p>
            <a:pPr marL="0" indent="0">
              <a:buNone/>
            </a:pPr>
            <a:endParaRPr lang="en-US" dirty="0"/>
          </a:p>
        </p:txBody>
      </p:sp>
      <p:sp>
        <p:nvSpPr>
          <p:cNvPr id="4" name="Footer Placeholder 3">
            <a:extLst>
              <a:ext uri="{FF2B5EF4-FFF2-40B4-BE49-F238E27FC236}">
                <a16:creationId xmlns:a16="http://schemas.microsoft.com/office/drawing/2014/main" id="{D28EBDF0-B146-14C4-4D55-83457764139E}"/>
              </a:ext>
            </a:extLst>
          </p:cNvPr>
          <p:cNvSpPr>
            <a:spLocks noGrp="1"/>
          </p:cNvSpPr>
          <p:nvPr>
            <p:ph type="ftr" sz="quarter" idx="10"/>
          </p:nvPr>
        </p:nvSpPr>
        <p:spPr/>
        <p:txBody>
          <a:bodyPr/>
          <a:lstStyle/>
          <a:p>
            <a:pPr>
              <a:defRPr/>
            </a:pPr>
            <a:r>
              <a:rPr lang="en-US"/>
              <a:t>Confidential and Proprietary Information</a:t>
            </a:r>
          </a:p>
        </p:txBody>
      </p:sp>
      <p:sp>
        <p:nvSpPr>
          <p:cNvPr id="5" name="Slide Number Placeholder 4">
            <a:extLst>
              <a:ext uri="{FF2B5EF4-FFF2-40B4-BE49-F238E27FC236}">
                <a16:creationId xmlns:a16="http://schemas.microsoft.com/office/drawing/2014/main" id="{9DCAC09A-551A-712F-CA83-9C250A3231AB}"/>
              </a:ext>
            </a:extLst>
          </p:cNvPr>
          <p:cNvSpPr>
            <a:spLocks noGrp="1"/>
          </p:cNvSpPr>
          <p:nvPr>
            <p:ph type="sldNum" sz="quarter" idx="11"/>
          </p:nvPr>
        </p:nvSpPr>
        <p:spPr/>
        <p:txBody>
          <a:bodyPr/>
          <a:lstStyle/>
          <a:p>
            <a:pPr>
              <a:defRPr/>
            </a:pPr>
            <a:fld id="{D7B3EE75-5C1A-4EE9-BC74-5AD56E3BFB6E}" type="slidenum">
              <a:rPr lang="en-US" altLang="en-US" smtClean="0"/>
              <a:pPr>
                <a:defRPr/>
              </a:pPr>
              <a:t>19</a:t>
            </a:fld>
            <a:endParaRPr lang="en-US" altLang="en-US"/>
          </a:p>
        </p:txBody>
      </p:sp>
      <p:pic>
        <p:nvPicPr>
          <p:cNvPr id="6" name="Picture 5">
            <a:hlinkClick r:id="rId3" action="ppaction://hlinkfile"/>
            <a:extLst>
              <a:ext uri="{FF2B5EF4-FFF2-40B4-BE49-F238E27FC236}">
                <a16:creationId xmlns:a16="http://schemas.microsoft.com/office/drawing/2014/main" id="{067415E8-182F-148B-8EF4-FCBC5B1B50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9425" y="4036250"/>
            <a:ext cx="3283784" cy="2266484"/>
          </a:xfrm>
          <a:prstGeom prst="rect">
            <a:avLst/>
          </a:prstGeom>
        </p:spPr>
      </p:pic>
      <p:sp>
        <p:nvSpPr>
          <p:cNvPr id="7" name="TextBox 6">
            <a:extLst>
              <a:ext uri="{FF2B5EF4-FFF2-40B4-BE49-F238E27FC236}">
                <a16:creationId xmlns:a16="http://schemas.microsoft.com/office/drawing/2014/main" id="{21D1B4B4-6B31-9067-EF94-0B1E9DE76367}"/>
              </a:ext>
            </a:extLst>
          </p:cNvPr>
          <p:cNvSpPr txBox="1"/>
          <p:nvPr/>
        </p:nvSpPr>
        <p:spPr>
          <a:xfrm>
            <a:off x="8950650" y="4036250"/>
            <a:ext cx="2761333" cy="707886"/>
          </a:xfrm>
          <a:prstGeom prst="rect">
            <a:avLst/>
          </a:prstGeom>
          <a:noFill/>
        </p:spPr>
        <p:txBody>
          <a:bodyPr wrap="none" rtlCol="0">
            <a:spAutoFit/>
          </a:bodyPr>
          <a:lstStyle/>
          <a:p>
            <a:pPr algn="ctr"/>
            <a:r>
              <a:rPr lang="en-US" dirty="0">
                <a:solidFill>
                  <a:srgbClr val="FFFF00"/>
                </a:solidFill>
              </a:rPr>
              <a:t>Calhoun County Texas</a:t>
            </a:r>
          </a:p>
          <a:p>
            <a:pPr algn="ctr"/>
            <a:r>
              <a:rPr lang="en-US" dirty="0">
                <a:solidFill>
                  <a:srgbClr val="FFFF00"/>
                </a:solidFill>
              </a:rPr>
              <a:t>Terra Fog Application</a:t>
            </a:r>
          </a:p>
        </p:txBody>
      </p:sp>
    </p:spTree>
    <p:extLst>
      <p:ext uri="{BB962C8B-B14F-4D97-AF65-F5344CB8AC3E}">
        <p14:creationId xmlns:p14="http://schemas.microsoft.com/office/powerpoint/2010/main" val="520075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ChangeArrowheads="1"/>
          </p:cNvSpPr>
          <p:nvPr/>
        </p:nvSpPr>
        <p:spPr bwMode="auto">
          <a:xfrm>
            <a:off x="1524000" y="3048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b="1" dirty="0">
                <a:solidFill>
                  <a:srgbClr val="002060"/>
                </a:solidFill>
                <a:latin typeface="Stencil Std" panose="04020904080802020404" pitchFamily="82" charset="0"/>
                <a:cs typeface="Times New Roman" panose="02020603050405020304" pitchFamily="18" charset="0"/>
              </a:rPr>
              <a:t>PACKAGING-SHIPPING</a:t>
            </a:r>
            <a:endParaRPr lang="en-US" altLang="en-US" sz="1800" dirty="0">
              <a:solidFill>
                <a:srgbClr val="002060"/>
              </a:solidFill>
              <a:latin typeface="Stencil Std" panose="04020904080802020404" pitchFamily="82" charset="0"/>
              <a:cs typeface="Times New Roman" panose="02020603050405020304" pitchFamily="18" charset="0"/>
            </a:endParaRPr>
          </a:p>
        </p:txBody>
      </p:sp>
      <p:sp>
        <p:nvSpPr>
          <p:cNvPr id="67587" name="TextBox 6"/>
          <p:cNvSpPr txBox="1">
            <a:spLocks noChangeArrowheads="1"/>
          </p:cNvSpPr>
          <p:nvPr/>
        </p:nvSpPr>
        <p:spPr bwMode="auto">
          <a:xfrm>
            <a:off x="237827" y="971976"/>
            <a:ext cx="118872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2400" b="1" dirty="0">
                <a:solidFill>
                  <a:srgbClr val="002060"/>
                </a:solidFill>
                <a:latin typeface="Arial" panose="020B0604020202020204" pitchFamily="34" charset="0"/>
              </a:rPr>
              <a:t>TP products </a:t>
            </a:r>
          </a:p>
          <a:p>
            <a:pPr algn="ctr" eaLnBrk="1" hangingPunct="1">
              <a:spcBef>
                <a:spcPct val="0"/>
              </a:spcBef>
              <a:buClrTx/>
              <a:buSzTx/>
              <a:buFontTx/>
              <a:buNone/>
            </a:pPr>
            <a:r>
              <a:rPr lang="en-US" altLang="en-US" sz="2400" b="1" dirty="0">
                <a:solidFill>
                  <a:schemeClr val="accent4">
                    <a:lumMod val="50000"/>
                  </a:schemeClr>
                </a:solidFill>
                <a:latin typeface="Arial" panose="020B0604020202020204" pitchFamily="34" charset="0"/>
              </a:rPr>
              <a:t>55 gallon (208 liter) drums </a:t>
            </a:r>
            <a:r>
              <a:rPr lang="en-US" altLang="en-US" sz="2400" b="1" dirty="0">
                <a:solidFill>
                  <a:srgbClr val="002060"/>
                </a:solidFill>
                <a:latin typeface="Arial" panose="020B0604020202020204" pitchFamily="34" charset="0"/>
              </a:rPr>
              <a:t> </a:t>
            </a:r>
          </a:p>
          <a:p>
            <a:pPr algn="ctr" eaLnBrk="1" hangingPunct="1">
              <a:spcBef>
                <a:spcPct val="0"/>
              </a:spcBef>
              <a:buClrTx/>
              <a:buSzTx/>
              <a:buFontTx/>
              <a:buNone/>
            </a:pPr>
            <a:r>
              <a:rPr lang="en-US" altLang="en-US" sz="2400" b="1" dirty="0">
                <a:solidFill>
                  <a:schemeClr val="accent4">
                    <a:lumMod val="50000"/>
                  </a:schemeClr>
                </a:solidFill>
                <a:latin typeface="Arial" panose="020B0604020202020204" pitchFamily="34" charset="0"/>
              </a:rPr>
              <a:t>275 gallon (1,040 liter) totes</a:t>
            </a:r>
          </a:p>
          <a:p>
            <a:pPr algn="ctr" eaLnBrk="1" hangingPunct="1">
              <a:spcBef>
                <a:spcPct val="0"/>
              </a:spcBef>
              <a:buClrTx/>
              <a:buSzTx/>
              <a:buFontTx/>
              <a:buNone/>
            </a:pPr>
            <a:endParaRPr lang="en-US" altLang="en-US" sz="2400" b="1" dirty="0">
              <a:solidFill>
                <a:schemeClr val="accent4">
                  <a:lumMod val="50000"/>
                </a:schemeClr>
              </a:solidFill>
              <a:latin typeface="Arial" panose="020B0604020202020204" pitchFamily="34" charset="0"/>
            </a:endParaRPr>
          </a:p>
          <a:p>
            <a:pPr algn="ctr" eaLnBrk="1" hangingPunct="1">
              <a:spcBef>
                <a:spcPct val="0"/>
              </a:spcBef>
              <a:buClrTx/>
              <a:buSzTx/>
              <a:buFontTx/>
              <a:buNone/>
            </a:pPr>
            <a:r>
              <a:rPr lang="en-US" altLang="en-US" sz="2400" b="1" u="sng" dirty="0">
                <a:solidFill>
                  <a:schemeClr val="accent4">
                    <a:lumMod val="50000"/>
                  </a:schemeClr>
                </a:solidFill>
                <a:effectLst>
                  <a:outerShdw blurRad="38100" dist="38100" dir="2700000" algn="tl">
                    <a:srgbClr val="000000">
                      <a:alpha val="43137"/>
                    </a:srgbClr>
                  </a:outerShdw>
                </a:effectLst>
                <a:latin typeface="Arial" panose="020B0604020202020204" pitchFamily="34" charset="0"/>
              </a:rPr>
              <a:t>Shipping category same as WATER</a:t>
            </a:r>
            <a:endParaRPr lang="en-US" altLang="en-US" sz="2400" b="1" u="sng" dirty="0">
              <a:solidFill>
                <a:srgbClr val="002060"/>
              </a:solidFill>
              <a:effectLst>
                <a:outerShdw blurRad="38100" dist="38100" dir="2700000" algn="tl">
                  <a:srgbClr val="000000">
                    <a:alpha val="43137"/>
                  </a:srgbClr>
                </a:outerShdw>
              </a:effectLst>
              <a:latin typeface="Arial" panose="020B0604020202020204" pitchFamily="34" charset="0"/>
            </a:endParaRPr>
          </a:p>
        </p:txBody>
      </p:sp>
      <p:pic>
        <p:nvPicPr>
          <p:cNvPr id="67588" name="Picture 2" descr="C:\PHOTOS\SCI-1\BASETEK\BASETEK DRUMS\72 Drum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7796" y="3080119"/>
            <a:ext cx="4393631" cy="3293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6" descr="C:\Users\AJ\Pictures\2013-12-05\03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6698" y="3080119"/>
            <a:ext cx="4393631" cy="3295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5FFE0D2A-ED3B-D7C6-EA89-49DAF2073892}"/>
              </a:ext>
            </a:extLst>
          </p:cNvPr>
          <p:cNvPicPr>
            <a:picLocks noChangeAspect="1"/>
          </p:cNvPicPr>
          <p:nvPr/>
        </p:nvPicPr>
        <p:blipFill>
          <a:blip r:embed="rId5"/>
          <a:stretch>
            <a:fillRect/>
          </a:stretch>
        </p:blipFill>
        <p:spPr>
          <a:xfrm>
            <a:off x="9188936" y="596900"/>
            <a:ext cx="1755648" cy="177698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0786EA-D8D8-5E1F-7DB0-E816B356C51A}"/>
            </a:ext>
          </a:extLst>
        </p:cNvPr>
        <p:cNvGrpSpPr/>
        <p:nvPr/>
      </p:nvGrpSpPr>
      <p:grpSpPr>
        <a:xfrm>
          <a:off x="0" y="0"/>
          <a:ext cx="0" cy="0"/>
          <a:chOff x="0" y="0"/>
          <a:chExt cx="0" cy="0"/>
        </a:xfrm>
      </p:grpSpPr>
      <p:sp>
        <p:nvSpPr>
          <p:cNvPr id="11267" name="Rectangle 4">
            <a:extLst>
              <a:ext uri="{FF2B5EF4-FFF2-40B4-BE49-F238E27FC236}">
                <a16:creationId xmlns:a16="http://schemas.microsoft.com/office/drawing/2014/main" id="{932B66A2-FB1B-13D6-AC6D-C6BC268670CF}"/>
              </a:ext>
            </a:extLst>
          </p:cNvPr>
          <p:cNvSpPr>
            <a:spLocks noChangeArrowheads="1"/>
          </p:cNvSpPr>
          <p:nvPr/>
        </p:nvSpPr>
        <p:spPr bwMode="auto">
          <a:xfrm>
            <a:off x="1524000" y="-609600"/>
            <a:ext cx="9144000" cy="900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52352" rIns="0" bIns="38088">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400" b="1" i="1">
              <a:solidFill>
                <a:schemeClr val="tx1"/>
              </a:solidFill>
              <a:latin typeface="Arial" panose="020B0604020202020204" pitchFamily="34" charset="0"/>
            </a:endParaRPr>
          </a:p>
          <a:p>
            <a:pPr eaLnBrk="1" hangingPunct="1">
              <a:spcBef>
                <a:spcPct val="0"/>
              </a:spcBef>
              <a:buClrTx/>
              <a:buSzTx/>
              <a:buFontTx/>
              <a:buNone/>
            </a:pPr>
            <a:r>
              <a:rPr lang="en-US" altLang="en-US" sz="1400" b="1" i="1">
                <a:solidFill>
                  <a:schemeClr val="tx1"/>
                </a:solidFill>
                <a:latin typeface="Arial" panose="020B0604020202020204" pitchFamily="34" charset="0"/>
              </a:rPr>
              <a:t> </a:t>
            </a: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1268" name="Rectangle 5">
            <a:extLst>
              <a:ext uri="{FF2B5EF4-FFF2-40B4-BE49-F238E27FC236}">
                <a16:creationId xmlns:a16="http://schemas.microsoft.com/office/drawing/2014/main" id="{63B8625A-1741-ECB5-6296-39FA11818845}"/>
              </a:ext>
            </a:extLst>
          </p:cNvPr>
          <p:cNvSpPr>
            <a:spLocks noChangeArrowheads="1"/>
          </p:cNvSpPr>
          <p:nvPr/>
        </p:nvSpPr>
        <p:spPr bwMode="auto">
          <a:xfrm>
            <a:off x="1524000" y="6257925"/>
            <a:ext cx="9144000" cy="900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52352" rIns="0" bIns="38088">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400" b="1" i="1">
              <a:solidFill>
                <a:schemeClr val="tx1"/>
              </a:solidFill>
              <a:latin typeface="Arial" panose="020B0604020202020204" pitchFamily="34" charset="0"/>
            </a:endParaRPr>
          </a:p>
          <a:p>
            <a:pPr eaLnBrk="1" hangingPunct="1">
              <a:spcBef>
                <a:spcPct val="0"/>
              </a:spcBef>
              <a:buClrTx/>
              <a:buSzTx/>
              <a:buFontTx/>
              <a:buNone/>
            </a:pPr>
            <a:r>
              <a:rPr lang="en-US" altLang="en-US" sz="1400" b="1" i="1">
                <a:solidFill>
                  <a:schemeClr val="tx1"/>
                </a:solidFill>
                <a:latin typeface="Arial" panose="020B0604020202020204" pitchFamily="34" charset="0"/>
              </a:rPr>
              <a:t> </a:t>
            </a:r>
          </a:p>
          <a:p>
            <a:pPr>
              <a:spcBef>
                <a:spcPct val="0"/>
              </a:spcBef>
              <a:buClrTx/>
              <a:buSzTx/>
              <a:buFontTx/>
              <a:buNone/>
            </a:pPr>
            <a:endParaRPr lang="en-US" altLang="en-US" sz="1800">
              <a:solidFill>
                <a:schemeClr val="tx1"/>
              </a:solidFill>
              <a:latin typeface="Arial" panose="020B0604020202020204" pitchFamily="34" charset="0"/>
            </a:endParaRPr>
          </a:p>
        </p:txBody>
      </p:sp>
      <p:pic>
        <p:nvPicPr>
          <p:cNvPr id="8" name="Picture 7">
            <a:extLst>
              <a:ext uri="{FF2B5EF4-FFF2-40B4-BE49-F238E27FC236}">
                <a16:creationId xmlns:a16="http://schemas.microsoft.com/office/drawing/2014/main" id="{3928B847-933F-1A99-EAFA-A4AC7AAF4719}"/>
              </a:ext>
            </a:extLst>
          </p:cNvPr>
          <p:cNvPicPr>
            <a:picLocks noChangeAspect="1"/>
          </p:cNvPicPr>
          <p:nvPr/>
        </p:nvPicPr>
        <p:blipFill>
          <a:blip r:embed="rId3"/>
          <a:stretch>
            <a:fillRect/>
          </a:stretch>
        </p:blipFill>
        <p:spPr>
          <a:xfrm>
            <a:off x="9679750" y="507495"/>
            <a:ext cx="2235904" cy="1163122"/>
          </a:xfrm>
          <a:prstGeom prst="rect">
            <a:avLst/>
          </a:prstGeom>
        </p:spPr>
      </p:pic>
      <p:pic>
        <p:nvPicPr>
          <p:cNvPr id="10" name="Picture 9">
            <a:extLst>
              <a:ext uri="{FF2B5EF4-FFF2-40B4-BE49-F238E27FC236}">
                <a16:creationId xmlns:a16="http://schemas.microsoft.com/office/drawing/2014/main" id="{BBF6E353-1D0C-A982-3A82-A81F606CE39F}"/>
              </a:ext>
            </a:extLst>
          </p:cNvPr>
          <p:cNvPicPr>
            <a:picLocks noChangeAspect="1"/>
          </p:cNvPicPr>
          <p:nvPr/>
        </p:nvPicPr>
        <p:blipFill>
          <a:blip r:embed="rId4"/>
          <a:stretch>
            <a:fillRect/>
          </a:stretch>
        </p:blipFill>
        <p:spPr>
          <a:xfrm>
            <a:off x="2791260" y="0"/>
            <a:ext cx="6609479" cy="6858000"/>
          </a:xfrm>
          <a:prstGeom prst="rect">
            <a:avLst/>
          </a:prstGeom>
        </p:spPr>
      </p:pic>
      <p:pic>
        <p:nvPicPr>
          <p:cNvPr id="12" name="Picture 11">
            <a:extLst>
              <a:ext uri="{FF2B5EF4-FFF2-40B4-BE49-F238E27FC236}">
                <a16:creationId xmlns:a16="http://schemas.microsoft.com/office/drawing/2014/main" id="{E94D18C6-8CB2-3DC7-B39D-1BA4FFA43196}"/>
              </a:ext>
            </a:extLst>
          </p:cNvPr>
          <p:cNvPicPr>
            <a:picLocks noChangeAspect="1"/>
          </p:cNvPicPr>
          <p:nvPr/>
        </p:nvPicPr>
        <p:blipFill>
          <a:blip r:embed="rId5"/>
          <a:stretch>
            <a:fillRect/>
          </a:stretch>
        </p:blipFill>
        <p:spPr>
          <a:xfrm>
            <a:off x="119106" y="184621"/>
            <a:ext cx="2538727" cy="1777109"/>
          </a:xfrm>
          <a:prstGeom prst="rect">
            <a:avLst/>
          </a:prstGeom>
        </p:spPr>
      </p:pic>
      <p:pic>
        <p:nvPicPr>
          <p:cNvPr id="14" name="Picture 13">
            <a:extLst>
              <a:ext uri="{FF2B5EF4-FFF2-40B4-BE49-F238E27FC236}">
                <a16:creationId xmlns:a16="http://schemas.microsoft.com/office/drawing/2014/main" id="{3ADEBDE8-BA91-7851-D81D-B123B4E22408}"/>
              </a:ext>
            </a:extLst>
          </p:cNvPr>
          <p:cNvPicPr>
            <a:picLocks noChangeAspect="1"/>
          </p:cNvPicPr>
          <p:nvPr/>
        </p:nvPicPr>
        <p:blipFill>
          <a:blip r:embed="rId6"/>
          <a:stretch>
            <a:fillRect/>
          </a:stretch>
        </p:blipFill>
        <p:spPr>
          <a:xfrm>
            <a:off x="119106" y="2041867"/>
            <a:ext cx="2538727" cy="1777109"/>
          </a:xfrm>
          <a:prstGeom prst="rect">
            <a:avLst/>
          </a:prstGeom>
        </p:spPr>
      </p:pic>
      <p:sp>
        <p:nvSpPr>
          <p:cNvPr id="15" name="Rectangle 14">
            <a:extLst>
              <a:ext uri="{FF2B5EF4-FFF2-40B4-BE49-F238E27FC236}">
                <a16:creationId xmlns:a16="http://schemas.microsoft.com/office/drawing/2014/main" id="{3E619366-A25D-234E-0C85-B7C6B25E1883}"/>
              </a:ext>
            </a:extLst>
          </p:cNvPr>
          <p:cNvSpPr/>
          <p:nvPr/>
        </p:nvSpPr>
        <p:spPr bwMode="auto">
          <a:xfrm>
            <a:off x="3480359" y="3105737"/>
            <a:ext cx="5212483" cy="966767"/>
          </a:xfrm>
          <a:prstGeom prst="rect">
            <a:avLst/>
          </a:prstGeom>
          <a:noFill/>
          <a:ln w="76200" cap="flat" cmpd="sng" algn="ctr">
            <a:solidFill>
              <a:schemeClr val="accent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05" charset="0"/>
            </a:endParaRPr>
          </a:p>
        </p:txBody>
      </p:sp>
      <p:pic>
        <p:nvPicPr>
          <p:cNvPr id="18" name="Picture 17">
            <a:extLst>
              <a:ext uri="{FF2B5EF4-FFF2-40B4-BE49-F238E27FC236}">
                <a16:creationId xmlns:a16="http://schemas.microsoft.com/office/drawing/2014/main" id="{98C32D41-542F-ECE1-847C-9E49745CF2DA}"/>
              </a:ext>
            </a:extLst>
          </p:cNvPr>
          <p:cNvPicPr>
            <a:picLocks noChangeAspect="1"/>
          </p:cNvPicPr>
          <p:nvPr/>
        </p:nvPicPr>
        <p:blipFill>
          <a:blip r:embed="rId7"/>
          <a:stretch>
            <a:fillRect/>
          </a:stretch>
        </p:blipFill>
        <p:spPr>
          <a:xfrm>
            <a:off x="5549046" y="900186"/>
            <a:ext cx="1496265" cy="812565"/>
          </a:xfrm>
          <a:prstGeom prst="rect">
            <a:avLst/>
          </a:prstGeom>
        </p:spPr>
      </p:pic>
      <p:pic>
        <p:nvPicPr>
          <p:cNvPr id="3" name="Picture 2">
            <a:extLst>
              <a:ext uri="{FF2B5EF4-FFF2-40B4-BE49-F238E27FC236}">
                <a16:creationId xmlns:a16="http://schemas.microsoft.com/office/drawing/2014/main" id="{B43B628F-CAA1-3C71-309B-2BA1F86E0F0F}"/>
              </a:ext>
            </a:extLst>
          </p:cNvPr>
          <p:cNvPicPr>
            <a:picLocks noChangeAspect="1"/>
          </p:cNvPicPr>
          <p:nvPr/>
        </p:nvPicPr>
        <p:blipFill>
          <a:blip r:embed="rId8"/>
          <a:stretch>
            <a:fillRect/>
          </a:stretch>
        </p:blipFill>
        <p:spPr>
          <a:xfrm>
            <a:off x="119106" y="3899114"/>
            <a:ext cx="2538727" cy="1408530"/>
          </a:xfrm>
          <a:prstGeom prst="rect">
            <a:avLst/>
          </a:prstGeom>
        </p:spPr>
      </p:pic>
    </p:spTree>
    <p:extLst>
      <p:ext uri="{BB962C8B-B14F-4D97-AF65-F5344CB8AC3E}">
        <p14:creationId xmlns:p14="http://schemas.microsoft.com/office/powerpoint/2010/main" val="20439276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ChangeArrowheads="1"/>
          </p:cNvSpPr>
          <p:nvPr/>
        </p:nvSpPr>
        <p:spPr bwMode="auto">
          <a:xfrm>
            <a:off x="1752600" y="149691"/>
            <a:ext cx="8686800" cy="637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a:spcBef>
                <a:spcPct val="0"/>
              </a:spcBef>
              <a:buClrTx/>
              <a:buSzTx/>
              <a:buFontTx/>
              <a:buNone/>
            </a:pPr>
            <a:r>
              <a:rPr lang="en-US" altLang="en-US" sz="2600" b="1" dirty="0">
                <a:solidFill>
                  <a:srgbClr val="0000FF"/>
                </a:solidFill>
                <a:latin typeface="Arial" panose="020B0604020202020204" pitchFamily="34" charset="0"/>
                <a:cs typeface="Times New Roman" panose="02020603050405020304" pitchFamily="18" charset="0"/>
              </a:rPr>
              <a:t> </a:t>
            </a:r>
            <a:endParaRPr lang="en-US" altLang="en-US" sz="1200" dirty="0">
              <a:solidFill>
                <a:schemeClr val="tx1"/>
              </a:solidFill>
              <a:latin typeface="Arial" panose="020B0604020202020204" pitchFamily="34" charset="0"/>
              <a:cs typeface="Times New Roman" panose="02020603050405020304" pitchFamily="18" charset="0"/>
            </a:endParaRPr>
          </a:p>
          <a:p>
            <a:pPr algn="ctr">
              <a:spcBef>
                <a:spcPct val="0"/>
              </a:spcBef>
              <a:buClrTx/>
              <a:buSzTx/>
              <a:buFontTx/>
              <a:buNone/>
            </a:pPr>
            <a:r>
              <a:rPr lang="en-US" altLang="en-US" sz="2800" b="1" dirty="0">
                <a:solidFill>
                  <a:srgbClr val="00B050"/>
                </a:solidFill>
                <a:effectLst>
                  <a:outerShdw blurRad="38100" dist="38100" dir="2700000" algn="tl">
                    <a:srgbClr val="000000">
                      <a:alpha val="43137"/>
                    </a:srgbClr>
                  </a:outerShdw>
                </a:effectLst>
                <a:latin typeface="Arial" panose="020B0604020202020204" pitchFamily="34" charset="0"/>
                <a:cs typeface="Times New Roman" panose="02020603050405020304" pitchFamily="18" charset="0"/>
              </a:rPr>
              <a:t>ECOLOGICAL ESTATES LLC. / EEI Holding</a:t>
            </a:r>
          </a:p>
          <a:p>
            <a:pPr algn="ctr">
              <a:spcBef>
                <a:spcPct val="0"/>
              </a:spcBef>
              <a:buClrTx/>
              <a:buSzTx/>
              <a:buFontTx/>
              <a:buNone/>
            </a:pPr>
            <a:r>
              <a:rPr lang="en-US" altLang="en-US" sz="2800" b="1" dirty="0">
                <a:solidFill>
                  <a:srgbClr val="002060"/>
                </a:solidFill>
                <a:latin typeface="Arial" panose="020B0604020202020204" pitchFamily="34" charset="0"/>
                <a:cs typeface="Times New Roman" panose="02020603050405020304" pitchFamily="18" charset="0"/>
              </a:rPr>
              <a:t>P.O.Box 171214</a:t>
            </a:r>
            <a:endParaRPr lang="en-US" altLang="en-US" sz="2800" dirty="0">
              <a:solidFill>
                <a:srgbClr val="002060"/>
              </a:solidFill>
              <a:latin typeface="Arial" panose="020B0604020202020204" pitchFamily="34" charset="0"/>
              <a:cs typeface="Times New Roman" panose="02020603050405020304" pitchFamily="18" charset="0"/>
            </a:endParaRPr>
          </a:p>
          <a:p>
            <a:pPr algn="ctr">
              <a:spcBef>
                <a:spcPct val="0"/>
              </a:spcBef>
              <a:buClrTx/>
              <a:buSzTx/>
              <a:buFontTx/>
              <a:buNone/>
            </a:pPr>
            <a:r>
              <a:rPr lang="en-US" altLang="en-US" sz="2800" b="1" dirty="0">
                <a:solidFill>
                  <a:srgbClr val="002060"/>
                </a:solidFill>
                <a:latin typeface="Arial" panose="020B0604020202020204" pitchFamily="34" charset="0"/>
                <a:cs typeface="Times New Roman" panose="02020603050405020304" pitchFamily="18" charset="0"/>
              </a:rPr>
              <a:t>Austin, Texas USA</a:t>
            </a:r>
          </a:p>
          <a:p>
            <a:pPr algn="ctr">
              <a:spcBef>
                <a:spcPct val="0"/>
              </a:spcBef>
              <a:buClrTx/>
              <a:buSzTx/>
              <a:buFontTx/>
              <a:buNone/>
            </a:pPr>
            <a:endParaRPr lang="en-US" altLang="en-US" sz="2800" b="1" dirty="0">
              <a:solidFill>
                <a:schemeClr val="tx1"/>
              </a:solidFill>
              <a:latin typeface="Arial" panose="020B0604020202020204" pitchFamily="34" charset="0"/>
              <a:cs typeface="Times New Roman" panose="02020603050405020304" pitchFamily="18" charset="0"/>
            </a:endParaRPr>
          </a:p>
          <a:p>
            <a:pPr algn="ctr">
              <a:spcBef>
                <a:spcPct val="0"/>
              </a:spcBef>
              <a:buClrTx/>
              <a:buSzTx/>
              <a:buFontTx/>
              <a:buNone/>
            </a:pPr>
            <a:endParaRPr lang="en-US" altLang="en-US" sz="2800" b="1" dirty="0">
              <a:solidFill>
                <a:schemeClr val="tx1"/>
              </a:solidFill>
              <a:latin typeface="Arial" panose="020B0604020202020204" pitchFamily="34" charset="0"/>
              <a:cs typeface="Times New Roman" panose="02020603050405020304" pitchFamily="18" charset="0"/>
            </a:endParaRPr>
          </a:p>
          <a:p>
            <a:pPr algn="ctr">
              <a:spcBef>
                <a:spcPct val="0"/>
              </a:spcBef>
              <a:buClrTx/>
              <a:buSzTx/>
              <a:buFontTx/>
              <a:buNone/>
            </a:pPr>
            <a:endParaRPr lang="en-US" altLang="en-US" sz="2800" dirty="0">
              <a:solidFill>
                <a:schemeClr val="tx1"/>
              </a:solidFill>
              <a:latin typeface="Arial" panose="020B0604020202020204" pitchFamily="34" charset="0"/>
              <a:cs typeface="Times New Roman" panose="02020603050405020304" pitchFamily="18" charset="0"/>
            </a:endParaRPr>
          </a:p>
          <a:p>
            <a:pPr algn="ctr">
              <a:spcBef>
                <a:spcPct val="0"/>
              </a:spcBef>
              <a:buClrTx/>
              <a:buSzTx/>
              <a:buFontTx/>
              <a:buNone/>
            </a:pPr>
            <a:endParaRPr lang="en-US" altLang="en-US" sz="2800" dirty="0">
              <a:solidFill>
                <a:schemeClr val="tx1"/>
              </a:solidFill>
              <a:latin typeface="Arial" panose="020B0604020202020204" pitchFamily="34" charset="0"/>
              <a:cs typeface="Times New Roman" panose="02020603050405020304" pitchFamily="18" charset="0"/>
            </a:endParaRPr>
          </a:p>
          <a:p>
            <a:pPr algn="ctr">
              <a:spcBef>
                <a:spcPct val="0"/>
              </a:spcBef>
              <a:buClrTx/>
              <a:buSzTx/>
              <a:buFontTx/>
              <a:buNone/>
            </a:pPr>
            <a:endParaRPr lang="en-US" altLang="en-US" sz="2800" dirty="0">
              <a:solidFill>
                <a:schemeClr val="tx1"/>
              </a:solidFill>
              <a:latin typeface="Arial" panose="020B0604020202020204" pitchFamily="34" charset="0"/>
              <a:cs typeface="Times New Roman" panose="02020603050405020304" pitchFamily="18" charset="0"/>
            </a:endParaRPr>
          </a:p>
          <a:p>
            <a:pPr algn="ctr">
              <a:spcBef>
                <a:spcPct val="0"/>
              </a:spcBef>
              <a:buClrTx/>
              <a:buSzTx/>
              <a:buFontTx/>
              <a:buNone/>
            </a:pPr>
            <a:r>
              <a:rPr lang="en-US" altLang="en-US" sz="2600" b="1" dirty="0">
                <a:solidFill>
                  <a:srgbClr val="00B050"/>
                </a:solidFill>
                <a:effectLst>
                  <a:outerShdw blurRad="38100" dist="38100" dir="2700000" algn="tl">
                    <a:srgbClr val="000000">
                      <a:alpha val="43137"/>
                    </a:srgbClr>
                  </a:outerShdw>
                </a:effectLst>
                <a:latin typeface="Arial" panose="020B0604020202020204" pitchFamily="34" charset="0"/>
                <a:cs typeface="Times New Roman" panose="02020603050405020304" pitchFamily="18" charset="0"/>
              </a:rPr>
              <a:t>UTA-TERRA PAVE INTERNATIONAL, Inc.</a:t>
            </a:r>
          </a:p>
          <a:p>
            <a:pPr algn="ctr">
              <a:spcBef>
                <a:spcPct val="0"/>
              </a:spcBef>
              <a:buClrTx/>
              <a:buSzTx/>
              <a:buFontTx/>
              <a:buNone/>
            </a:pPr>
            <a:r>
              <a:rPr lang="en-US" altLang="en-US" sz="2600" b="1" dirty="0">
                <a:solidFill>
                  <a:srgbClr val="002060"/>
                </a:solidFill>
                <a:latin typeface="Arial" panose="020B0604020202020204" pitchFamily="34" charset="0"/>
                <a:cs typeface="Times New Roman" panose="02020603050405020304" pitchFamily="18" charset="0"/>
              </a:rPr>
              <a:t>Austin, Texas USA</a:t>
            </a:r>
            <a:endParaRPr lang="en-US" altLang="en-US" sz="1200" dirty="0">
              <a:solidFill>
                <a:srgbClr val="002060"/>
              </a:solidFill>
              <a:latin typeface="Arial" panose="020B0604020202020204" pitchFamily="34" charset="0"/>
              <a:cs typeface="Times New Roman" panose="02020603050405020304" pitchFamily="18" charset="0"/>
            </a:endParaRPr>
          </a:p>
          <a:p>
            <a:pPr algn="ctr">
              <a:spcBef>
                <a:spcPct val="0"/>
              </a:spcBef>
              <a:buClrTx/>
              <a:buSzTx/>
              <a:buFontTx/>
              <a:buNone/>
            </a:pPr>
            <a:endParaRPr lang="en-US" altLang="en-US" sz="800" dirty="0">
              <a:solidFill>
                <a:schemeClr val="tx1"/>
              </a:solidFill>
              <a:latin typeface="Arial" panose="020B0604020202020204" pitchFamily="34" charset="0"/>
              <a:cs typeface="Times New Roman" panose="02020603050405020304" pitchFamily="18" charset="0"/>
            </a:endParaRPr>
          </a:p>
          <a:p>
            <a:pPr>
              <a:spcBef>
                <a:spcPct val="0"/>
              </a:spcBef>
              <a:buClrTx/>
              <a:buSzTx/>
              <a:buFontTx/>
              <a:buNone/>
            </a:pPr>
            <a:r>
              <a:rPr lang="en-US" altLang="en-US" sz="2600" b="1" dirty="0">
                <a:solidFill>
                  <a:schemeClr val="tx1"/>
                </a:solidFill>
                <a:latin typeface="Arial" panose="020B0604020202020204" pitchFamily="34" charset="0"/>
                <a:cs typeface="Times New Roman" panose="02020603050405020304" pitchFamily="18" charset="0"/>
              </a:rPr>
              <a:t>		</a:t>
            </a:r>
            <a:endParaRPr lang="en-US" altLang="en-US" sz="800" dirty="0">
              <a:solidFill>
                <a:schemeClr val="tx1"/>
              </a:solidFill>
              <a:latin typeface="Arial" panose="020B0604020202020204" pitchFamily="34" charset="0"/>
              <a:cs typeface="Times New Roman" panose="02020603050405020304" pitchFamily="18" charset="0"/>
            </a:endParaRPr>
          </a:p>
          <a:p>
            <a:pPr algn="ctr">
              <a:spcBef>
                <a:spcPct val="0"/>
              </a:spcBef>
              <a:buClrTx/>
              <a:buSzTx/>
              <a:buFontTx/>
              <a:buNone/>
            </a:pPr>
            <a:r>
              <a:rPr lang="en-US" altLang="en-US" sz="1400" b="1" dirty="0">
                <a:solidFill>
                  <a:srgbClr val="002060"/>
                </a:solidFill>
                <a:latin typeface="Arial" panose="020B0604020202020204" pitchFamily="34" charset="0"/>
                <a:cs typeface="Times New Roman" panose="02020603050405020304" pitchFamily="18" charset="0"/>
              </a:rPr>
              <a:t>Email:  </a:t>
            </a:r>
            <a:r>
              <a:rPr lang="en-US" altLang="en-US" sz="1400" b="1" dirty="0">
                <a:solidFill>
                  <a:srgbClr val="0000FF"/>
                </a:solidFill>
                <a:latin typeface="Arial" panose="020B0604020202020204" pitchFamily="34" charset="0"/>
                <a:cs typeface="Times New Roman" panose="02020603050405020304" pitchFamily="18" charset="0"/>
              </a:rPr>
              <a:t>info@terrapavetech.com</a:t>
            </a:r>
            <a:endParaRPr lang="en-US" altLang="en-US" sz="800" dirty="0">
              <a:solidFill>
                <a:schemeClr val="tx1"/>
              </a:solidFill>
              <a:latin typeface="Arial" panose="020B0604020202020204" pitchFamily="34" charset="0"/>
              <a:cs typeface="Times New Roman" panose="02020603050405020304" pitchFamily="18" charset="0"/>
            </a:endParaRPr>
          </a:p>
          <a:p>
            <a:pPr algn="ctr">
              <a:spcBef>
                <a:spcPct val="0"/>
              </a:spcBef>
              <a:buClrTx/>
              <a:buSzTx/>
              <a:buNone/>
            </a:pPr>
            <a:r>
              <a:rPr lang="en-US" altLang="en-US" sz="1400" b="1" dirty="0">
                <a:solidFill>
                  <a:srgbClr val="002060"/>
                </a:solidFill>
                <a:latin typeface="Arial" panose="020B0604020202020204" pitchFamily="34" charset="0"/>
                <a:cs typeface="Times New Roman" panose="02020603050405020304" pitchFamily="18" charset="0"/>
              </a:rPr>
              <a:t>Web:  </a:t>
            </a:r>
            <a:r>
              <a:rPr lang="en-US" altLang="en-US" sz="1400" b="1" dirty="0">
                <a:solidFill>
                  <a:srgbClr val="0000FF"/>
                </a:solidFill>
                <a:latin typeface="Arial" panose="020B0604020202020204" pitchFamily="34" charset="0"/>
                <a:cs typeface="Times New Roman" panose="02020603050405020304" pitchFamily="18" charset="0"/>
                <a:hlinkClick r:id="rId3"/>
              </a:rPr>
              <a:t>www.ecoestates.us</a:t>
            </a:r>
            <a:r>
              <a:rPr lang="en-US" altLang="en-US" sz="1400" b="1" dirty="0">
                <a:solidFill>
                  <a:srgbClr val="0000FF"/>
                </a:solidFill>
                <a:latin typeface="Arial" panose="020B0604020202020204" pitchFamily="34" charset="0"/>
                <a:cs typeface="Times New Roman" panose="02020603050405020304" pitchFamily="18" charset="0"/>
              </a:rPr>
              <a:t>  </a:t>
            </a:r>
            <a:r>
              <a:rPr lang="en-US" altLang="en-US" sz="1400" b="1" dirty="0">
                <a:solidFill>
                  <a:srgbClr val="0000FF"/>
                </a:solidFill>
                <a:latin typeface="Arial" panose="020B0604020202020204" pitchFamily="34" charset="0"/>
                <a:cs typeface="Times New Roman" panose="02020603050405020304" pitchFamily="18" charset="0"/>
                <a:hlinkClick r:id="rId4"/>
              </a:rPr>
              <a:t>www.terrapavetech.com</a:t>
            </a:r>
            <a:r>
              <a:rPr lang="en-US" altLang="en-US" sz="1400" b="1" dirty="0">
                <a:solidFill>
                  <a:srgbClr val="0000FF"/>
                </a:solidFill>
                <a:latin typeface="Arial" panose="020B0604020202020204" pitchFamily="34" charset="0"/>
                <a:cs typeface="Times New Roman" panose="02020603050405020304" pitchFamily="18" charset="0"/>
              </a:rPr>
              <a:t> </a:t>
            </a:r>
          </a:p>
          <a:p>
            <a:pPr algn="ctr">
              <a:spcBef>
                <a:spcPct val="0"/>
              </a:spcBef>
              <a:buClrTx/>
              <a:buSzTx/>
              <a:buFontTx/>
              <a:buNone/>
            </a:pPr>
            <a:endParaRPr lang="en-US" altLang="en-US" sz="2600" b="1" dirty="0">
              <a:solidFill>
                <a:srgbClr val="0000FF"/>
              </a:solidFill>
              <a:latin typeface="Arial" panose="020B0604020202020204" pitchFamily="34" charset="0"/>
              <a:cs typeface="Times New Roman" panose="02020603050405020304" pitchFamily="18" charset="0"/>
            </a:endParaRPr>
          </a:p>
          <a:p>
            <a:pPr algn="ctr">
              <a:spcBef>
                <a:spcPct val="0"/>
              </a:spcBef>
              <a:buClrTx/>
              <a:buSzTx/>
              <a:buFontTx/>
              <a:buNone/>
            </a:pPr>
            <a:endParaRPr lang="en-US" altLang="en-US" sz="1800" dirty="0">
              <a:solidFill>
                <a:schemeClr val="tx1"/>
              </a:solidFill>
              <a:latin typeface="Arial" panose="020B060402020202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78D586B5-5165-4B57-9138-0756333AEA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87838" y="1043052"/>
            <a:ext cx="3200400" cy="859701"/>
          </a:xfrm>
          <a:prstGeom prst="rect">
            <a:avLst/>
          </a:prstGeom>
        </p:spPr>
      </p:pic>
      <p:pic>
        <p:nvPicPr>
          <p:cNvPr id="5" name="Picture 4">
            <a:extLst>
              <a:ext uri="{FF2B5EF4-FFF2-40B4-BE49-F238E27FC236}">
                <a16:creationId xmlns:a16="http://schemas.microsoft.com/office/drawing/2014/main" id="{5A7EFF28-C4F5-4736-921C-9020566EA9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76836" y="1421828"/>
            <a:ext cx="6227834" cy="3113918"/>
          </a:xfrm>
          <a:prstGeom prst="rect">
            <a:avLst/>
          </a:prstGeom>
        </p:spPr>
      </p:pic>
      <p:pic>
        <p:nvPicPr>
          <p:cNvPr id="6" name="Picture 5">
            <a:extLst>
              <a:ext uri="{FF2B5EF4-FFF2-40B4-BE49-F238E27FC236}">
                <a16:creationId xmlns:a16="http://schemas.microsoft.com/office/drawing/2014/main" id="{A903CEEB-1BA3-4629-ADCF-8C08B084BC45}"/>
              </a:ext>
            </a:extLst>
          </p:cNvPr>
          <p:cNvPicPr>
            <a:picLocks noChangeAspect="1"/>
          </p:cNvPicPr>
          <p:nvPr/>
        </p:nvPicPr>
        <p:blipFill>
          <a:blip r:embed="rId7"/>
          <a:stretch>
            <a:fillRect/>
          </a:stretch>
        </p:blipFill>
        <p:spPr>
          <a:xfrm>
            <a:off x="8908358" y="4677656"/>
            <a:ext cx="1649643" cy="9911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ChangeArrowheads="1"/>
          </p:cNvSpPr>
          <p:nvPr/>
        </p:nvSpPr>
        <p:spPr bwMode="auto">
          <a:xfrm>
            <a:off x="1752600" y="149691"/>
            <a:ext cx="8686800" cy="597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a:spcBef>
                <a:spcPct val="0"/>
              </a:spcBef>
              <a:buClrTx/>
              <a:buSzTx/>
              <a:buFontTx/>
              <a:buNone/>
            </a:pPr>
            <a:r>
              <a:rPr lang="en-US" altLang="en-US" sz="2600" b="1" dirty="0">
                <a:solidFill>
                  <a:srgbClr val="0000FF"/>
                </a:solidFill>
                <a:latin typeface="Arial" panose="020B0604020202020204" pitchFamily="34" charset="0"/>
                <a:cs typeface="Times New Roman" panose="02020603050405020304" pitchFamily="18" charset="0"/>
              </a:rPr>
              <a:t> </a:t>
            </a:r>
            <a:endParaRPr lang="en-US" altLang="en-US" sz="1200" dirty="0">
              <a:solidFill>
                <a:schemeClr val="tx1"/>
              </a:solidFill>
              <a:latin typeface="Arial" panose="020B0604020202020204" pitchFamily="34" charset="0"/>
              <a:cs typeface="Times New Roman" panose="02020603050405020304" pitchFamily="18" charset="0"/>
            </a:endParaRPr>
          </a:p>
          <a:p>
            <a:pPr algn="ctr">
              <a:spcBef>
                <a:spcPct val="0"/>
              </a:spcBef>
              <a:buClrTx/>
              <a:buSzTx/>
              <a:buFontTx/>
              <a:buNone/>
            </a:pPr>
            <a:r>
              <a:rPr lang="en-US" altLang="en-US" sz="2800" b="1" dirty="0">
                <a:solidFill>
                  <a:srgbClr val="00B050"/>
                </a:solidFill>
                <a:effectLst>
                  <a:outerShdw blurRad="38100" dist="38100" dir="2700000" algn="tl">
                    <a:srgbClr val="000000">
                      <a:alpha val="43137"/>
                    </a:srgbClr>
                  </a:outerShdw>
                </a:effectLst>
                <a:latin typeface="Arial" panose="020B0604020202020204" pitchFamily="34" charset="0"/>
                <a:cs typeface="Times New Roman" panose="02020603050405020304" pitchFamily="18" charset="0"/>
              </a:rPr>
              <a:t>ECOLOGICAL ESTATES LLC. / EEI Holding</a:t>
            </a:r>
          </a:p>
          <a:p>
            <a:pPr algn="ctr">
              <a:spcBef>
                <a:spcPct val="0"/>
              </a:spcBef>
              <a:buClrTx/>
              <a:buSzTx/>
              <a:buFontTx/>
              <a:buNone/>
            </a:pPr>
            <a:r>
              <a:rPr lang="en-US" altLang="en-US" sz="2800" b="1" dirty="0">
                <a:solidFill>
                  <a:srgbClr val="002060"/>
                </a:solidFill>
                <a:latin typeface="Arial" panose="020B0604020202020204" pitchFamily="34" charset="0"/>
                <a:cs typeface="Times New Roman" panose="02020603050405020304" pitchFamily="18" charset="0"/>
              </a:rPr>
              <a:t>P.O.Box 171214</a:t>
            </a:r>
            <a:endParaRPr lang="en-US" altLang="en-US" sz="2800" dirty="0">
              <a:solidFill>
                <a:srgbClr val="002060"/>
              </a:solidFill>
              <a:latin typeface="Arial" panose="020B0604020202020204" pitchFamily="34" charset="0"/>
              <a:cs typeface="Times New Roman" panose="02020603050405020304" pitchFamily="18" charset="0"/>
            </a:endParaRPr>
          </a:p>
          <a:p>
            <a:pPr algn="ctr">
              <a:spcBef>
                <a:spcPct val="0"/>
              </a:spcBef>
              <a:buClrTx/>
              <a:buSzTx/>
              <a:buFontTx/>
              <a:buNone/>
            </a:pPr>
            <a:r>
              <a:rPr lang="en-US" altLang="en-US" sz="2800" b="1" dirty="0">
                <a:solidFill>
                  <a:srgbClr val="002060"/>
                </a:solidFill>
                <a:latin typeface="Arial" panose="020B0604020202020204" pitchFamily="34" charset="0"/>
                <a:cs typeface="Times New Roman" panose="02020603050405020304" pitchFamily="18" charset="0"/>
              </a:rPr>
              <a:t>Austin, Texas USA</a:t>
            </a:r>
          </a:p>
          <a:p>
            <a:pPr algn="ctr">
              <a:spcBef>
                <a:spcPct val="0"/>
              </a:spcBef>
              <a:buClrTx/>
              <a:buSzTx/>
              <a:buFontTx/>
              <a:buNone/>
            </a:pPr>
            <a:endParaRPr lang="en-US" altLang="en-US" sz="2800" dirty="0">
              <a:solidFill>
                <a:schemeClr val="tx1"/>
              </a:solidFill>
              <a:latin typeface="Arial" panose="020B0604020202020204" pitchFamily="34" charset="0"/>
              <a:cs typeface="Times New Roman" panose="02020603050405020304" pitchFamily="18" charset="0"/>
            </a:endParaRPr>
          </a:p>
          <a:p>
            <a:pPr algn="ctr">
              <a:spcBef>
                <a:spcPct val="0"/>
              </a:spcBef>
              <a:buClrTx/>
              <a:buSzTx/>
              <a:buFontTx/>
              <a:buNone/>
            </a:pPr>
            <a:r>
              <a:rPr lang="en-US" altLang="en-US" sz="2600" b="1" dirty="0">
                <a:solidFill>
                  <a:srgbClr val="00B050"/>
                </a:solidFill>
                <a:effectLst>
                  <a:outerShdw blurRad="38100" dist="38100" dir="2700000" algn="tl">
                    <a:srgbClr val="000000">
                      <a:alpha val="43137"/>
                    </a:srgbClr>
                  </a:outerShdw>
                </a:effectLst>
                <a:latin typeface="Arial" panose="020B0604020202020204" pitchFamily="34" charset="0"/>
                <a:cs typeface="Times New Roman" panose="02020603050405020304" pitchFamily="18" charset="0"/>
              </a:rPr>
              <a:t>UTA-TERRA PAVE INTERNATIONAL, Inc.</a:t>
            </a:r>
          </a:p>
          <a:p>
            <a:pPr algn="ctr">
              <a:spcBef>
                <a:spcPct val="0"/>
              </a:spcBef>
              <a:buClrTx/>
              <a:buSzTx/>
              <a:buFontTx/>
              <a:buNone/>
            </a:pPr>
            <a:r>
              <a:rPr lang="en-US" altLang="en-US" sz="2600" b="1" dirty="0">
                <a:solidFill>
                  <a:srgbClr val="002060"/>
                </a:solidFill>
                <a:latin typeface="Arial" panose="020B0604020202020204" pitchFamily="34" charset="0"/>
                <a:cs typeface="Times New Roman" panose="02020603050405020304" pitchFamily="18" charset="0"/>
              </a:rPr>
              <a:t>West Pickle Research Center</a:t>
            </a:r>
          </a:p>
          <a:p>
            <a:pPr algn="ctr">
              <a:spcBef>
                <a:spcPct val="0"/>
              </a:spcBef>
              <a:buClrTx/>
              <a:buSzTx/>
              <a:buFontTx/>
              <a:buNone/>
            </a:pPr>
            <a:r>
              <a:rPr lang="en-US" altLang="en-US" sz="2600" b="1" dirty="0">
                <a:solidFill>
                  <a:srgbClr val="002060"/>
                </a:solidFill>
                <a:latin typeface="Arial" panose="020B0604020202020204" pitchFamily="34" charset="0"/>
                <a:cs typeface="Times New Roman" panose="02020603050405020304" pitchFamily="18" charset="0"/>
              </a:rPr>
              <a:t>UT at Austin</a:t>
            </a:r>
            <a:endParaRPr lang="en-US" altLang="en-US" sz="1200" dirty="0">
              <a:solidFill>
                <a:srgbClr val="002060"/>
              </a:solidFill>
              <a:latin typeface="Arial" panose="020B0604020202020204" pitchFamily="34" charset="0"/>
              <a:cs typeface="Times New Roman" panose="02020603050405020304" pitchFamily="18" charset="0"/>
            </a:endParaRPr>
          </a:p>
          <a:p>
            <a:pPr algn="ctr">
              <a:spcBef>
                <a:spcPct val="0"/>
              </a:spcBef>
              <a:buClrTx/>
              <a:buSzTx/>
              <a:buFontTx/>
              <a:buNone/>
            </a:pPr>
            <a:r>
              <a:rPr lang="en-US" altLang="en-US" sz="2600" b="1" dirty="0">
                <a:solidFill>
                  <a:srgbClr val="002060"/>
                </a:solidFill>
                <a:latin typeface="Arial" panose="020B0604020202020204" pitchFamily="34" charset="0"/>
                <a:cs typeface="Times New Roman" panose="02020603050405020304" pitchFamily="18" charset="0"/>
              </a:rPr>
              <a:t>Austin, Texas USA</a:t>
            </a:r>
            <a:endParaRPr lang="en-US" altLang="en-US" sz="1200" dirty="0">
              <a:solidFill>
                <a:srgbClr val="002060"/>
              </a:solidFill>
              <a:latin typeface="Arial" panose="020B0604020202020204" pitchFamily="34" charset="0"/>
              <a:cs typeface="Times New Roman" panose="02020603050405020304" pitchFamily="18" charset="0"/>
            </a:endParaRPr>
          </a:p>
          <a:p>
            <a:pPr algn="ctr">
              <a:spcBef>
                <a:spcPct val="0"/>
              </a:spcBef>
              <a:buClrTx/>
              <a:buSzTx/>
              <a:buFontTx/>
              <a:buNone/>
            </a:pPr>
            <a:endParaRPr lang="en-US" altLang="en-US" sz="800" dirty="0">
              <a:solidFill>
                <a:schemeClr val="tx1"/>
              </a:solidFill>
              <a:latin typeface="Arial" panose="020B0604020202020204" pitchFamily="34" charset="0"/>
              <a:cs typeface="Times New Roman" panose="02020603050405020304" pitchFamily="18" charset="0"/>
            </a:endParaRPr>
          </a:p>
          <a:p>
            <a:pPr>
              <a:spcBef>
                <a:spcPct val="0"/>
              </a:spcBef>
              <a:buClrTx/>
              <a:buSzTx/>
              <a:buFontTx/>
              <a:buNone/>
            </a:pPr>
            <a:endParaRPr lang="en-US" altLang="en-US" sz="800" dirty="0">
              <a:solidFill>
                <a:schemeClr val="tx1"/>
              </a:solidFill>
              <a:latin typeface="Arial" panose="020B0604020202020204" pitchFamily="34" charset="0"/>
              <a:cs typeface="Times New Roman" panose="02020603050405020304" pitchFamily="18" charset="0"/>
            </a:endParaRPr>
          </a:p>
          <a:p>
            <a:pPr algn="ctr">
              <a:spcBef>
                <a:spcPct val="0"/>
              </a:spcBef>
              <a:buClrTx/>
              <a:buSzTx/>
              <a:buFontTx/>
              <a:buNone/>
            </a:pPr>
            <a:r>
              <a:rPr lang="en-US" altLang="en-US" sz="3600" b="1" dirty="0">
                <a:solidFill>
                  <a:srgbClr val="002060"/>
                </a:solidFill>
                <a:latin typeface="Arial" panose="020B0604020202020204" pitchFamily="34" charset="0"/>
                <a:cs typeface="Times New Roman" panose="02020603050405020304" pitchFamily="18" charset="0"/>
              </a:rPr>
              <a:t>Email:  </a:t>
            </a:r>
            <a:r>
              <a:rPr lang="en-US" altLang="en-US" sz="3600" b="1" dirty="0">
                <a:solidFill>
                  <a:srgbClr val="0000FF"/>
                </a:solidFill>
                <a:latin typeface="Arial" panose="020B0604020202020204" pitchFamily="34" charset="0"/>
                <a:cs typeface="Times New Roman" panose="02020603050405020304" pitchFamily="18" charset="0"/>
              </a:rPr>
              <a:t>info@terrapavetech.com</a:t>
            </a:r>
            <a:endParaRPr lang="en-US" altLang="en-US" sz="1600" dirty="0">
              <a:solidFill>
                <a:schemeClr val="tx1"/>
              </a:solidFill>
              <a:latin typeface="Arial" panose="020B0604020202020204" pitchFamily="34" charset="0"/>
              <a:cs typeface="Times New Roman" panose="02020603050405020304" pitchFamily="18" charset="0"/>
            </a:endParaRPr>
          </a:p>
          <a:p>
            <a:pPr algn="ctr">
              <a:spcBef>
                <a:spcPct val="0"/>
              </a:spcBef>
              <a:buClrTx/>
              <a:buSzTx/>
              <a:buNone/>
            </a:pPr>
            <a:r>
              <a:rPr lang="en-US" altLang="en-US" sz="3600" b="1" dirty="0">
                <a:solidFill>
                  <a:srgbClr val="002060"/>
                </a:solidFill>
                <a:latin typeface="Arial" panose="020B0604020202020204" pitchFamily="34" charset="0"/>
                <a:cs typeface="Times New Roman" panose="02020603050405020304" pitchFamily="18" charset="0"/>
              </a:rPr>
              <a:t>Web:  </a:t>
            </a:r>
            <a:r>
              <a:rPr lang="en-US" altLang="en-US" sz="3600" b="1" dirty="0">
                <a:solidFill>
                  <a:srgbClr val="0000FF"/>
                </a:solidFill>
                <a:latin typeface="Arial" panose="020B0604020202020204" pitchFamily="34" charset="0"/>
                <a:cs typeface="Times New Roman" panose="02020603050405020304" pitchFamily="18" charset="0"/>
                <a:hlinkClick r:id="rId3"/>
              </a:rPr>
              <a:t>www.terrapavetech.com</a:t>
            </a:r>
            <a:r>
              <a:rPr lang="en-US" altLang="en-US" sz="3600" b="1" dirty="0">
                <a:solidFill>
                  <a:srgbClr val="0000FF"/>
                </a:solidFill>
                <a:latin typeface="Arial" panose="020B0604020202020204" pitchFamily="34" charset="0"/>
                <a:cs typeface="Times New Roman" panose="02020603050405020304" pitchFamily="18" charset="0"/>
              </a:rPr>
              <a:t> </a:t>
            </a:r>
          </a:p>
          <a:p>
            <a:pPr algn="ctr">
              <a:spcBef>
                <a:spcPct val="0"/>
              </a:spcBef>
              <a:buClrTx/>
              <a:buSzTx/>
              <a:buFontTx/>
              <a:buNone/>
            </a:pPr>
            <a:endParaRPr lang="en-US" altLang="en-US" sz="2600" b="1" dirty="0">
              <a:solidFill>
                <a:srgbClr val="0000FF"/>
              </a:solidFill>
              <a:latin typeface="Arial" panose="020B0604020202020204" pitchFamily="34" charset="0"/>
              <a:cs typeface="Times New Roman" panose="02020603050405020304" pitchFamily="18" charset="0"/>
            </a:endParaRPr>
          </a:p>
          <a:p>
            <a:pPr algn="ctr">
              <a:spcBef>
                <a:spcPct val="0"/>
              </a:spcBef>
              <a:buClrTx/>
              <a:buSzTx/>
              <a:buFontTx/>
              <a:buNone/>
            </a:pPr>
            <a:endParaRPr lang="en-US" altLang="en-US" sz="1800" dirty="0">
              <a:solidFill>
                <a:schemeClr val="tx1"/>
              </a:solidFill>
              <a:latin typeface="Arial" panose="020B060402020202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78D586B5-5165-4B57-9138-0756333AEA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87838" y="1043052"/>
            <a:ext cx="3200400" cy="859701"/>
          </a:xfrm>
          <a:prstGeom prst="rect">
            <a:avLst/>
          </a:prstGeom>
        </p:spPr>
      </p:pic>
      <p:pic>
        <p:nvPicPr>
          <p:cNvPr id="6" name="Picture 5">
            <a:extLst>
              <a:ext uri="{FF2B5EF4-FFF2-40B4-BE49-F238E27FC236}">
                <a16:creationId xmlns:a16="http://schemas.microsoft.com/office/drawing/2014/main" id="{A903CEEB-1BA3-4629-ADCF-8C08B084BC45}"/>
              </a:ext>
            </a:extLst>
          </p:cNvPr>
          <p:cNvPicPr>
            <a:picLocks noChangeAspect="1"/>
          </p:cNvPicPr>
          <p:nvPr/>
        </p:nvPicPr>
        <p:blipFill>
          <a:blip r:embed="rId5"/>
          <a:stretch>
            <a:fillRect/>
          </a:stretch>
        </p:blipFill>
        <p:spPr>
          <a:xfrm>
            <a:off x="9166162" y="2865622"/>
            <a:ext cx="1649643" cy="991161"/>
          </a:xfrm>
          <a:prstGeom prst="rect">
            <a:avLst/>
          </a:prstGeom>
        </p:spPr>
      </p:pic>
      <p:pic>
        <p:nvPicPr>
          <p:cNvPr id="2" name="Picture 1">
            <a:extLst>
              <a:ext uri="{FF2B5EF4-FFF2-40B4-BE49-F238E27FC236}">
                <a16:creationId xmlns:a16="http://schemas.microsoft.com/office/drawing/2014/main" id="{1A52DFDF-53A9-230F-E044-308D55A111FD}"/>
              </a:ext>
            </a:extLst>
          </p:cNvPr>
          <p:cNvPicPr>
            <a:picLocks noChangeAspect="1"/>
          </p:cNvPicPr>
          <p:nvPr/>
        </p:nvPicPr>
        <p:blipFill>
          <a:blip r:embed="rId6"/>
          <a:stretch>
            <a:fillRect/>
          </a:stretch>
        </p:blipFill>
        <p:spPr>
          <a:xfrm>
            <a:off x="521862" y="954673"/>
            <a:ext cx="1793843" cy="1793843"/>
          </a:xfrm>
          <a:prstGeom prst="rect">
            <a:avLst/>
          </a:prstGeom>
        </p:spPr>
      </p:pic>
    </p:spTree>
    <p:extLst>
      <p:ext uri="{BB962C8B-B14F-4D97-AF65-F5344CB8AC3E}">
        <p14:creationId xmlns:p14="http://schemas.microsoft.com/office/powerpoint/2010/main" val="4095851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descr="I:\FR TOSHIBA-120811\1-PHOTOS\EL PASO\EL PASO-1204\I -10 Flea Market 0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Box 4"/>
          <p:cNvSpPr txBox="1">
            <a:spLocks noChangeArrowheads="1"/>
          </p:cNvSpPr>
          <p:nvPr/>
        </p:nvSpPr>
        <p:spPr bwMode="auto">
          <a:xfrm>
            <a:off x="1828800" y="1"/>
            <a:ext cx="8458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2800" b="1" dirty="0">
                <a:solidFill>
                  <a:schemeClr val="bg1"/>
                </a:solidFill>
                <a:latin typeface="Maiandra GD" panose="020E0502030308020204" pitchFamily="34" charset="0"/>
              </a:rPr>
              <a:t>Loose soil prepared for application of TSW</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 descr="EL PASO _1.t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TextBox 3"/>
          <p:cNvSpPr txBox="1">
            <a:spLocks noChangeArrowheads="1"/>
          </p:cNvSpPr>
          <p:nvPr/>
        </p:nvSpPr>
        <p:spPr bwMode="auto">
          <a:xfrm>
            <a:off x="1524000" y="1"/>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2800" b="1">
                <a:solidFill>
                  <a:schemeClr val="bg1"/>
                </a:solidFill>
                <a:latin typeface="Maiandra GD" panose="020E0502030308020204" pitchFamily="34" charset="0"/>
              </a:rPr>
              <a:t>Application of Top-Seal White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 descr="EL PASO-_8.t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TextBox 4"/>
          <p:cNvSpPr txBox="1">
            <a:spLocks noChangeArrowheads="1"/>
          </p:cNvSpPr>
          <p:nvPr/>
        </p:nvSpPr>
        <p:spPr bwMode="auto">
          <a:xfrm>
            <a:off x="1524000" y="1"/>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2800" b="1">
                <a:solidFill>
                  <a:schemeClr val="bg1"/>
                </a:solidFill>
                <a:latin typeface="Maiandra GD" panose="020E0502030308020204" pitchFamily="34" charset="0"/>
              </a:rPr>
              <a:t>Top-Seal White soaking into the soil into the base</a:t>
            </a:r>
            <a:endParaRPr lang="en-US" altLang="en-US" sz="2800">
              <a:solidFill>
                <a:schemeClr val="bg1"/>
              </a:solidFill>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 descr="120413 0_1.t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extBox 4"/>
          <p:cNvSpPr txBox="1">
            <a:spLocks noChangeArrowheads="1"/>
          </p:cNvSpPr>
          <p:nvPr/>
        </p:nvSpPr>
        <p:spPr bwMode="auto">
          <a:xfrm>
            <a:off x="1524000" y="76200"/>
            <a:ext cx="9144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2800" b="1">
                <a:solidFill>
                  <a:schemeClr val="bg1"/>
                </a:solidFill>
                <a:latin typeface="Maiandra GD" panose="020E0502030308020204" pitchFamily="34" charset="0"/>
              </a:rPr>
              <a:t>Top-Seal White after 24 hours of curing – close up</a:t>
            </a:r>
            <a:endParaRPr lang="en-US" altLang="en-US" sz="2800">
              <a:solidFill>
                <a:schemeClr val="bg1"/>
              </a:solidFill>
              <a:latin typeface="Arial" panose="020B0604020202020204" pitchFamily="34" charset="0"/>
            </a:endParaRPr>
          </a:p>
          <a:p>
            <a:pPr eaLnBrk="1" hangingPunct="1">
              <a:spcBef>
                <a:spcPct val="0"/>
              </a:spcBef>
              <a:buClrTx/>
              <a:buSzTx/>
              <a:buFontTx/>
              <a:buNone/>
            </a:pPr>
            <a:endParaRPr lang="en-US" altLang="en-US" sz="2800">
              <a:solidFill>
                <a:schemeClr val="bg1"/>
              </a:solidFill>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 descr="EL PASO _2.t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Picture 2" descr="C:\1-PHOTOS\EL PASO\EL PASO-1204\EL PASO-CALCATERRA-1204 05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3" name="TextBox 5"/>
          <p:cNvSpPr txBox="1">
            <a:spLocks noChangeArrowheads="1"/>
          </p:cNvSpPr>
          <p:nvPr/>
        </p:nvSpPr>
        <p:spPr bwMode="auto">
          <a:xfrm>
            <a:off x="1524000" y="1"/>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2800" b="1">
                <a:solidFill>
                  <a:schemeClr val="bg1"/>
                </a:solidFill>
                <a:latin typeface="Maiandra GD" panose="020E0502030308020204" pitchFamily="34" charset="0"/>
              </a:rPr>
              <a:t>First application of Top-Seal Black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ChangeArrowheads="1"/>
          </p:cNvSpPr>
          <p:nvPr/>
        </p:nvSpPr>
        <p:spPr bwMode="auto">
          <a:xfrm>
            <a:off x="1524000" y="-71438"/>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21" name="Rectangle 18"/>
          <p:cNvSpPr>
            <a:spLocks noChangeArrowheads="1"/>
          </p:cNvSpPr>
          <p:nvPr/>
        </p:nvSpPr>
        <p:spPr bwMode="auto">
          <a:xfrm>
            <a:off x="1524000" y="6919913"/>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23" name="Rectangle 20"/>
          <p:cNvSpPr>
            <a:spLocks noChangeArrowheads="1"/>
          </p:cNvSpPr>
          <p:nvPr/>
        </p:nvSpPr>
        <p:spPr bwMode="auto">
          <a:xfrm>
            <a:off x="1524000" y="327058"/>
            <a:ext cx="9144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2800" b="1" dirty="0">
                <a:solidFill>
                  <a:srgbClr val="002060"/>
                </a:solidFill>
                <a:effectLst>
                  <a:outerShdw blurRad="38100" dist="38100" dir="2700000" algn="tl">
                    <a:srgbClr val="000000">
                      <a:alpha val="43137"/>
                    </a:srgbClr>
                  </a:outerShdw>
                </a:effectLst>
                <a:latin typeface="Arial" panose="020B0604020202020204" pitchFamily="34" charset="0"/>
              </a:rPr>
              <a:t>WHY TERRA PAVE ?</a:t>
            </a:r>
            <a:endParaRPr lang="en-US" altLang="en-US" sz="2000" b="1" dirty="0">
              <a:solidFill>
                <a:srgbClr val="002060"/>
              </a:solidFill>
              <a:effectLst>
                <a:outerShdw blurRad="38100" dist="38100" dir="2700000" algn="tl">
                  <a:srgbClr val="000000">
                    <a:alpha val="43137"/>
                  </a:srgbClr>
                </a:outerShdw>
              </a:effectLst>
              <a:latin typeface="Arial" panose="020B0604020202020204" pitchFamily="34" charset="0"/>
            </a:endParaRPr>
          </a:p>
        </p:txBody>
      </p:sp>
      <p:sp>
        <p:nvSpPr>
          <p:cNvPr id="4" name="TextBox 3">
            <a:extLst>
              <a:ext uri="{FF2B5EF4-FFF2-40B4-BE49-F238E27FC236}">
                <a16:creationId xmlns:a16="http://schemas.microsoft.com/office/drawing/2014/main" id="{75651794-14ED-0B34-B836-10219493A093}"/>
              </a:ext>
            </a:extLst>
          </p:cNvPr>
          <p:cNvSpPr txBox="1"/>
          <p:nvPr/>
        </p:nvSpPr>
        <p:spPr>
          <a:xfrm>
            <a:off x="115476" y="1946103"/>
            <a:ext cx="12076524" cy="3785652"/>
          </a:xfrm>
          <a:prstGeom prst="rect">
            <a:avLst/>
          </a:prstGeom>
          <a:noFill/>
        </p:spPr>
        <p:txBody>
          <a:bodyPr wrap="square">
            <a:spAutoFit/>
          </a:bodyPr>
          <a:lstStyle/>
          <a:p>
            <a:r>
              <a:rPr lang="en-US" dirty="0"/>
              <a:t>Current Asphalt roads/Cement pavements worldwide:</a:t>
            </a:r>
          </a:p>
          <a:p>
            <a:r>
              <a:rPr lang="en-US" dirty="0"/>
              <a:t>	a. INFERIOR</a:t>
            </a:r>
          </a:p>
          <a:p>
            <a:r>
              <a:rPr lang="en-US" dirty="0"/>
              <a:t>	b. LONG LEAD TIME TO COMPLETION</a:t>
            </a:r>
          </a:p>
          <a:p>
            <a:r>
              <a:rPr lang="en-US" dirty="0"/>
              <a:t>	c. NOT ECO-FRIENDLY</a:t>
            </a:r>
          </a:p>
          <a:p>
            <a:endParaRPr lang="en-US" dirty="0"/>
          </a:p>
          <a:p>
            <a:r>
              <a:rPr lang="en-US" dirty="0"/>
              <a:t>If the </a:t>
            </a:r>
            <a:r>
              <a:rPr lang="en-US" dirty="0">
                <a:solidFill>
                  <a:srgbClr val="FF0000"/>
                </a:solidFill>
              </a:rPr>
              <a:t>CEMENT INDUSTRY </a:t>
            </a:r>
            <a:r>
              <a:rPr lang="en-US" dirty="0"/>
              <a:t>was a country = </a:t>
            </a:r>
            <a:r>
              <a:rPr lang="en-US" dirty="0">
                <a:solidFill>
                  <a:srgbClr val="FF0000"/>
                </a:solidFill>
              </a:rPr>
              <a:t>3rd-largest emitter of CO2 </a:t>
            </a:r>
            <a:r>
              <a:rPr lang="en-US" dirty="0"/>
              <a:t>in the world, after the U.S. and China.   </a:t>
            </a:r>
            <a:r>
              <a:rPr lang="en-US" sz="1100" dirty="0"/>
              <a:t>( </a:t>
            </a:r>
            <a:r>
              <a:rPr lang="en-US" sz="1100" dirty="0">
                <a:hlinkClick r:id="rId3"/>
              </a:rPr>
              <a:t>https://www.cbsnews.com/news/cement-industry-co2-emissions-climate-change-brimstone/</a:t>
            </a:r>
            <a:r>
              <a:rPr lang="en-US" sz="1100" dirty="0"/>
              <a:t> )</a:t>
            </a:r>
          </a:p>
          <a:p>
            <a:endParaRPr lang="en-US" dirty="0"/>
          </a:p>
          <a:p>
            <a:r>
              <a:rPr lang="en-US" dirty="0">
                <a:solidFill>
                  <a:srgbClr val="FF0000"/>
                </a:solidFill>
              </a:rPr>
              <a:t>ASPHALT SURFACES </a:t>
            </a:r>
            <a:r>
              <a:rPr lang="en-US" dirty="0"/>
              <a:t>emit particulate </a:t>
            </a:r>
            <a:r>
              <a:rPr lang="en-US" dirty="0">
                <a:solidFill>
                  <a:srgbClr val="FF0000"/>
                </a:solidFill>
              </a:rPr>
              <a:t>air pollution </a:t>
            </a:r>
            <a:r>
              <a:rPr lang="en-US" dirty="0"/>
              <a:t>and other volatile compounds that are </a:t>
            </a:r>
            <a:r>
              <a:rPr lang="en-US" dirty="0">
                <a:solidFill>
                  <a:srgbClr val="FF0000"/>
                </a:solidFill>
              </a:rPr>
              <a:t>hazardous to the environment and human health directly</a:t>
            </a:r>
            <a:r>
              <a:rPr lang="en-US" sz="1200" dirty="0"/>
              <a:t>.  ( </a:t>
            </a:r>
            <a:r>
              <a:rPr lang="en-US" sz="1100" dirty="0">
                <a:hlinkClick r:id="rId4"/>
              </a:rPr>
              <a:t>https://www.ncbi.nlm.nih.gov/pmc/articles/PMC10311649/</a:t>
            </a:r>
            <a:r>
              <a:rPr lang="en-US" sz="1100" dirty="0"/>
              <a:t> </a:t>
            </a:r>
            <a:r>
              <a:rPr lang="en-US" sz="1200" dirty="0"/>
              <a:t>)</a:t>
            </a:r>
          </a:p>
          <a:p>
            <a:endParaRPr lang="en-US" dirty="0"/>
          </a:p>
          <a:p>
            <a:endParaRPr lang="en-US" dirty="0"/>
          </a:p>
        </p:txBody>
      </p:sp>
      <p:pic>
        <p:nvPicPr>
          <p:cNvPr id="6" name="Picture 5">
            <a:extLst>
              <a:ext uri="{FF2B5EF4-FFF2-40B4-BE49-F238E27FC236}">
                <a16:creationId xmlns:a16="http://schemas.microsoft.com/office/drawing/2014/main" id="{1E35E07F-09C6-7910-3E14-B5E40C39E45B}"/>
              </a:ext>
            </a:extLst>
          </p:cNvPr>
          <p:cNvPicPr>
            <a:picLocks noChangeAspect="1"/>
          </p:cNvPicPr>
          <p:nvPr/>
        </p:nvPicPr>
        <p:blipFill>
          <a:blip r:embed="rId5"/>
          <a:stretch>
            <a:fillRect/>
          </a:stretch>
        </p:blipFill>
        <p:spPr>
          <a:xfrm>
            <a:off x="432648" y="463929"/>
            <a:ext cx="2182704" cy="1135447"/>
          </a:xfrm>
          <a:prstGeom prst="rect">
            <a:avLst/>
          </a:prstGeom>
        </p:spPr>
      </p:pic>
      <p:pic>
        <p:nvPicPr>
          <p:cNvPr id="9" name="Picture 8">
            <a:extLst>
              <a:ext uri="{FF2B5EF4-FFF2-40B4-BE49-F238E27FC236}">
                <a16:creationId xmlns:a16="http://schemas.microsoft.com/office/drawing/2014/main" id="{75353AC4-1578-044D-5BD0-6E6694A32953}"/>
              </a:ext>
            </a:extLst>
          </p:cNvPr>
          <p:cNvPicPr>
            <a:picLocks noChangeAspect="1"/>
          </p:cNvPicPr>
          <p:nvPr/>
        </p:nvPicPr>
        <p:blipFill>
          <a:blip r:embed="rId6"/>
          <a:stretch>
            <a:fillRect/>
          </a:stretch>
        </p:blipFill>
        <p:spPr>
          <a:xfrm>
            <a:off x="2615352" y="519043"/>
            <a:ext cx="926547" cy="981113"/>
          </a:xfrm>
          <a:prstGeom prst="rect">
            <a:avLst/>
          </a:prstGeom>
        </p:spPr>
      </p:pic>
    </p:spTree>
    <p:extLst>
      <p:ext uri="{BB962C8B-B14F-4D97-AF65-F5344CB8AC3E}">
        <p14:creationId xmlns:p14="http://schemas.microsoft.com/office/powerpoint/2010/main" val="140496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 descr="EL PASO-_0.t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TextBox 4"/>
          <p:cNvSpPr txBox="1">
            <a:spLocks noChangeArrowheads="1"/>
          </p:cNvSpPr>
          <p:nvPr/>
        </p:nvSpPr>
        <p:spPr bwMode="auto">
          <a:xfrm>
            <a:off x="1506880" y="6172200"/>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2800" b="1" dirty="0">
                <a:solidFill>
                  <a:schemeClr val="bg1"/>
                </a:solidFill>
                <a:latin typeface="Maiandra GD" panose="020E0502030308020204" pitchFamily="34" charset="0"/>
              </a:rPr>
              <a:t>Final application of Top-Seal Black</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 descr="EL PASO-_1.t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Footer Placeholder 3"/>
          <p:cNvSpPr txBox="1">
            <a:spLocks/>
          </p:cNvSpPr>
          <p:nvPr/>
        </p:nvSpPr>
        <p:spPr bwMode="auto">
          <a:xfrm>
            <a:off x="1524000" y="6416676"/>
            <a:ext cx="91440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1200">
                <a:solidFill>
                  <a:schemeClr val="bg1"/>
                </a:solidFill>
              </a:rPr>
              <a:t>Copyright </a:t>
            </a:r>
            <a:r>
              <a:rPr lang="en-US" altLang="en-US" sz="1200" b="1">
                <a:solidFill>
                  <a:schemeClr val="bg1"/>
                </a:solidFill>
                <a:latin typeface="Arial" panose="020B0604020202020204" pitchFamily="34" charset="0"/>
              </a:rPr>
              <a:t>©  2011 </a:t>
            </a:r>
            <a:r>
              <a:rPr lang="en-US" altLang="en-US" sz="1200">
                <a:solidFill>
                  <a:schemeClr val="bg1"/>
                </a:solidFill>
              </a:rPr>
              <a:t>Terra Pave International, Inc.  All rights reserved</a:t>
            </a:r>
          </a:p>
        </p:txBody>
      </p:sp>
      <p:sp>
        <p:nvSpPr>
          <p:cNvPr id="62468" name="TextBox 4"/>
          <p:cNvSpPr txBox="1">
            <a:spLocks noChangeArrowheads="1"/>
          </p:cNvSpPr>
          <p:nvPr/>
        </p:nvSpPr>
        <p:spPr bwMode="auto">
          <a:xfrm>
            <a:off x="1524000" y="0"/>
            <a:ext cx="9144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2800" b="1">
                <a:solidFill>
                  <a:schemeClr val="bg1"/>
                </a:solidFill>
                <a:latin typeface="Maiandra GD" panose="020E0502030308020204" pitchFamily="34" charset="0"/>
              </a:rPr>
              <a:t>Top-Seal Black – close up after 48 hours</a:t>
            </a:r>
            <a:endParaRPr lang="en-US" altLang="en-US" sz="2800">
              <a:solidFill>
                <a:schemeClr val="bg1"/>
              </a:solidFill>
              <a:latin typeface="Arial" panose="020B0604020202020204" pitchFamily="34" charset="0"/>
            </a:endParaRPr>
          </a:p>
          <a:p>
            <a:pPr eaLnBrk="1" hangingPunct="1">
              <a:spcBef>
                <a:spcPct val="0"/>
              </a:spcBef>
              <a:buClrTx/>
              <a:buSzTx/>
              <a:buFontTx/>
              <a:buNone/>
            </a:pPr>
            <a:endParaRPr lang="en-US" altLang="en-US" sz="2800">
              <a:solidFill>
                <a:schemeClr val="bg1"/>
              </a:solidFill>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1" descr="DSCN3689_0.t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TextBox 4"/>
          <p:cNvSpPr txBox="1">
            <a:spLocks noChangeArrowheads="1"/>
          </p:cNvSpPr>
          <p:nvPr/>
        </p:nvSpPr>
        <p:spPr bwMode="auto">
          <a:xfrm>
            <a:off x="1524000" y="1"/>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2800" b="1">
                <a:solidFill>
                  <a:schemeClr val="bg1"/>
                </a:solidFill>
                <a:latin typeface="Maiandra GD" panose="020E0502030308020204" pitchFamily="34" charset="0"/>
              </a:rPr>
              <a:t>Top-Seal Black – one month later</a:t>
            </a:r>
            <a:endParaRPr lang="en-US" altLang="en-US" sz="2800">
              <a:solidFill>
                <a:schemeClr val="bg1"/>
              </a:solidFill>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3" descr="C:\Users\AJ\Pictures\003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TextBox 4"/>
          <p:cNvSpPr txBox="1">
            <a:spLocks noChangeArrowheads="1"/>
          </p:cNvSpPr>
          <p:nvPr/>
        </p:nvSpPr>
        <p:spPr bwMode="auto">
          <a:xfrm>
            <a:off x="1524000" y="76201"/>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2800" b="1">
                <a:solidFill>
                  <a:schemeClr val="bg1"/>
                </a:solidFill>
                <a:latin typeface="Maiandra GD" panose="020E0502030308020204" pitchFamily="34" charset="0"/>
              </a:rPr>
              <a:t>Top-Seal Black – Two Years later</a:t>
            </a:r>
            <a:endParaRPr lang="en-US" altLang="en-US" sz="2800">
              <a:solidFill>
                <a:schemeClr val="bg1"/>
              </a:solidFill>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4"/>
          <p:cNvSpPr>
            <a:spLocks noChangeArrowheads="1"/>
          </p:cNvSpPr>
          <p:nvPr/>
        </p:nvSpPr>
        <p:spPr bwMode="auto">
          <a:xfrm>
            <a:off x="1524000" y="-609600"/>
            <a:ext cx="9144000" cy="900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52352" rIns="0" bIns="38088">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400" b="1" i="1">
              <a:solidFill>
                <a:schemeClr val="tx1"/>
              </a:solidFill>
              <a:latin typeface="Arial" panose="020B0604020202020204" pitchFamily="34" charset="0"/>
            </a:endParaRPr>
          </a:p>
          <a:p>
            <a:pPr eaLnBrk="1" hangingPunct="1">
              <a:spcBef>
                <a:spcPct val="0"/>
              </a:spcBef>
              <a:buClrTx/>
              <a:buSzTx/>
              <a:buFontTx/>
              <a:buNone/>
            </a:pPr>
            <a:r>
              <a:rPr lang="en-US" altLang="en-US" sz="1400" b="1" i="1">
                <a:solidFill>
                  <a:schemeClr val="tx1"/>
                </a:solidFill>
                <a:latin typeface="Arial" panose="020B0604020202020204" pitchFamily="34" charset="0"/>
              </a:rPr>
              <a:t> </a:t>
            </a: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1268" name="Rectangle 5"/>
          <p:cNvSpPr>
            <a:spLocks noChangeArrowheads="1"/>
          </p:cNvSpPr>
          <p:nvPr/>
        </p:nvSpPr>
        <p:spPr bwMode="auto">
          <a:xfrm>
            <a:off x="1524000" y="6257925"/>
            <a:ext cx="9144000" cy="900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52352" rIns="0" bIns="38088">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400" b="1" i="1">
              <a:solidFill>
                <a:schemeClr val="tx1"/>
              </a:solidFill>
              <a:latin typeface="Arial" panose="020B0604020202020204" pitchFamily="34" charset="0"/>
            </a:endParaRPr>
          </a:p>
          <a:p>
            <a:pPr eaLnBrk="1" hangingPunct="1">
              <a:spcBef>
                <a:spcPct val="0"/>
              </a:spcBef>
              <a:buClrTx/>
              <a:buSzTx/>
              <a:buFontTx/>
              <a:buNone/>
            </a:pPr>
            <a:r>
              <a:rPr lang="en-US" altLang="en-US" sz="1400" b="1" i="1">
                <a:solidFill>
                  <a:schemeClr val="tx1"/>
                </a:solidFill>
                <a:latin typeface="Arial" panose="020B0604020202020204" pitchFamily="34" charset="0"/>
              </a:rPr>
              <a:t> </a:t>
            </a:r>
          </a:p>
          <a:p>
            <a:pPr>
              <a:spcBef>
                <a:spcPct val="0"/>
              </a:spcBef>
              <a:buClrTx/>
              <a:buSzTx/>
              <a:buFontTx/>
              <a:buNone/>
            </a:pPr>
            <a:endParaRPr lang="en-US" altLang="en-US" sz="1800">
              <a:solidFill>
                <a:schemeClr val="tx1"/>
              </a:solidFill>
              <a:latin typeface="Arial" panose="020B0604020202020204" pitchFamily="34" charset="0"/>
            </a:endParaRPr>
          </a:p>
        </p:txBody>
      </p:sp>
      <p:grpSp>
        <p:nvGrpSpPr>
          <p:cNvPr id="17" name="Group 16">
            <a:extLst>
              <a:ext uri="{FF2B5EF4-FFF2-40B4-BE49-F238E27FC236}">
                <a16:creationId xmlns:a16="http://schemas.microsoft.com/office/drawing/2014/main" id="{064082D0-DB2C-D886-6CCB-AA328B191E5E}"/>
              </a:ext>
            </a:extLst>
          </p:cNvPr>
          <p:cNvGrpSpPr/>
          <p:nvPr/>
        </p:nvGrpSpPr>
        <p:grpSpPr>
          <a:xfrm>
            <a:off x="335538" y="140860"/>
            <a:ext cx="3674473" cy="4627236"/>
            <a:chOff x="162056" y="-1377769"/>
            <a:chExt cx="3674473" cy="4627236"/>
          </a:xfrm>
        </p:grpSpPr>
        <p:sp>
          <p:nvSpPr>
            <p:cNvPr id="2" name="TextBox 1">
              <a:extLst>
                <a:ext uri="{FF2B5EF4-FFF2-40B4-BE49-F238E27FC236}">
                  <a16:creationId xmlns:a16="http://schemas.microsoft.com/office/drawing/2014/main" id="{04F9345C-531D-9EA7-5AE1-C00B847F20F7}"/>
                </a:ext>
              </a:extLst>
            </p:cNvPr>
            <p:cNvSpPr txBox="1"/>
            <p:nvPr/>
          </p:nvSpPr>
          <p:spPr>
            <a:xfrm>
              <a:off x="162056" y="-1377769"/>
              <a:ext cx="2959525" cy="3170099"/>
            </a:xfrm>
            <a:prstGeom prst="rect">
              <a:avLst/>
            </a:prstGeom>
            <a:noFill/>
          </p:spPr>
          <p:txBody>
            <a:bodyPr wrap="square" rtlCol="0">
              <a:spAutoFit/>
            </a:bodyPr>
            <a:lstStyle/>
            <a:p>
              <a:pPr algn="ctr"/>
              <a:endParaRPr lang="en-US" dirty="0"/>
            </a:p>
            <a:p>
              <a:pPr algn="ctr"/>
              <a:endParaRPr lang="en-US" dirty="0"/>
            </a:p>
            <a:p>
              <a:pPr algn="ctr"/>
              <a:endParaRPr lang="en-US" dirty="0"/>
            </a:p>
            <a:p>
              <a:pPr algn="ctr"/>
              <a:endParaRPr lang="en-US" dirty="0"/>
            </a:p>
            <a:p>
              <a:pPr algn="ctr"/>
              <a:endParaRPr lang="en-US" dirty="0"/>
            </a:p>
            <a:p>
              <a:pPr algn="ctr"/>
              <a:r>
                <a:rPr lang="en-US" dirty="0"/>
                <a:t>Tests Completed as </a:t>
              </a:r>
            </a:p>
            <a:p>
              <a:pPr algn="ctr"/>
              <a:r>
                <a:rPr lang="en-US" dirty="0"/>
                <a:t>100% ECO-FRIENDLY</a:t>
              </a:r>
            </a:p>
            <a:p>
              <a:pPr algn="ctr"/>
              <a:r>
                <a:rPr lang="en-US" dirty="0"/>
                <a:t>By</a:t>
              </a:r>
            </a:p>
            <a:p>
              <a:pPr algn="ctr"/>
              <a:endParaRPr lang="en-US" dirty="0"/>
            </a:p>
            <a:p>
              <a:pPr algn="ctr"/>
              <a:endParaRPr lang="en-US" dirty="0"/>
            </a:p>
          </p:txBody>
        </p:sp>
        <p:pic>
          <p:nvPicPr>
            <p:cNvPr id="5" name="Picture 4">
              <a:extLst>
                <a:ext uri="{FF2B5EF4-FFF2-40B4-BE49-F238E27FC236}">
                  <a16:creationId xmlns:a16="http://schemas.microsoft.com/office/drawing/2014/main" id="{853F77C2-96F4-D1F0-4D43-84D8C55DDADF}"/>
                </a:ext>
              </a:extLst>
            </p:cNvPr>
            <p:cNvPicPr>
              <a:picLocks noChangeAspect="1"/>
            </p:cNvPicPr>
            <p:nvPr/>
          </p:nvPicPr>
          <p:blipFill>
            <a:blip r:embed="rId3"/>
            <a:stretch>
              <a:fillRect/>
            </a:stretch>
          </p:blipFill>
          <p:spPr>
            <a:xfrm>
              <a:off x="255822" y="1182994"/>
              <a:ext cx="3580707" cy="900185"/>
            </a:xfrm>
            <a:prstGeom prst="rect">
              <a:avLst/>
            </a:prstGeom>
          </p:spPr>
        </p:pic>
        <p:pic>
          <p:nvPicPr>
            <p:cNvPr id="16" name="Picture 15">
              <a:extLst>
                <a:ext uri="{FF2B5EF4-FFF2-40B4-BE49-F238E27FC236}">
                  <a16:creationId xmlns:a16="http://schemas.microsoft.com/office/drawing/2014/main" id="{7E014102-A57B-639F-0A49-5DA2DEAD998B}"/>
                </a:ext>
              </a:extLst>
            </p:cNvPr>
            <p:cNvPicPr>
              <a:picLocks noChangeAspect="1"/>
            </p:cNvPicPr>
            <p:nvPr/>
          </p:nvPicPr>
          <p:blipFill>
            <a:blip r:embed="rId4"/>
            <a:stretch>
              <a:fillRect/>
            </a:stretch>
          </p:blipFill>
          <p:spPr>
            <a:xfrm>
              <a:off x="796595" y="2208159"/>
              <a:ext cx="2429719" cy="1041308"/>
            </a:xfrm>
            <a:prstGeom prst="rect">
              <a:avLst/>
            </a:prstGeom>
          </p:spPr>
        </p:pic>
      </p:grpSp>
      <p:pic>
        <p:nvPicPr>
          <p:cNvPr id="18" name="Picture 17">
            <a:extLst>
              <a:ext uri="{FF2B5EF4-FFF2-40B4-BE49-F238E27FC236}">
                <a16:creationId xmlns:a16="http://schemas.microsoft.com/office/drawing/2014/main" id="{A2246FEF-31DA-05E1-FA13-4EDB2BEBE6CB}"/>
              </a:ext>
            </a:extLst>
          </p:cNvPr>
          <p:cNvPicPr>
            <a:picLocks noChangeAspect="1"/>
          </p:cNvPicPr>
          <p:nvPr/>
        </p:nvPicPr>
        <p:blipFill>
          <a:blip r:embed="rId5"/>
          <a:stretch>
            <a:fillRect/>
          </a:stretch>
        </p:blipFill>
        <p:spPr>
          <a:xfrm>
            <a:off x="903752" y="415566"/>
            <a:ext cx="2182704" cy="1135447"/>
          </a:xfrm>
          <a:prstGeom prst="rect">
            <a:avLst/>
          </a:prstGeom>
        </p:spPr>
      </p:pic>
      <p:pic>
        <p:nvPicPr>
          <p:cNvPr id="6" name="Picture 5">
            <a:extLst>
              <a:ext uri="{FF2B5EF4-FFF2-40B4-BE49-F238E27FC236}">
                <a16:creationId xmlns:a16="http://schemas.microsoft.com/office/drawing/2014/main" id="{B16F15B3-8F21-E957-0C6B-8D04839E018E}"/>
              </a:ext>
            </a:extLst>
          </p:cNvPr>
          <p:cNvPicPr>
            <a:picLocks noChangeAspect="1"/>
          </p:cNvPicPr>
          <p:nvPr/>
        </p:nvPicPr>
        <p:blipFill>
          <a:blip r:embed="rId6"/>
          <a:stretch>
            <a:fillRect/>
          </a:stretch>
        </p:blipFill>
        <p:spPr>
          <a:xfrm>
            <a:off x="4692703" y="443892"/>
            <a:ext cx="6213201" cy="5734134"/>
          </a:xfrm>
          <a:prstGeom prst="rect">
            <a:avLst/>
          </a:prstGeom>
        </p:spPr>
      </p:pic>
      <p:sp>
        <p:nvSpPr>
          <p:cNvPr id="7" name="TextBox 6">
            <a:extLst>
              <a:ext uri="{FF2B5EF4-FFF2-40B4-BE49-F238E27FC236}">
                <a16:creationId xmlns:a16="http://schemas.microsoft.com/office/drawing/2014/main" id="{EC621EC1-1878-F82B-4CE5-784AE297EDD6}"/>
              </a:ext>
            </a:extLst>
          </p:cNvPr>
          <p:cNvSpPr txBox="1"/>
          <p:nvPr/>
        </p:nvSpPr>
        <p:spPr>
          <a:xfrm>
            <a:off x="158754" y="5097512"/>
            <a:ext cx="4052363" cy="415498"/>
          </a:xfrm>
          <a:prstGeom prst="rect">
            <a:avLst/>
          </a:prstGeom>
          <a:noFill/>
        </p:spPr>
        <p:txBody>
          <a:bodyPr wrap="square" rtlCol="0">
            <a:spAutoFit/>
          </a:bodyPr>
          <a:lstStyle/>
          <a:p>
            <a:pPr algn="ctr"/>
            <a:r>
              <a:rPr lang="en-US" sz="1050" dirty="0"/>
              <a:t>More details of ECO-FRIENDLY test results can be downloaded: </a:t>
            </a:r>
            <a:r>
              <a:rPr lang="en-US" sz="1050" dirty="0">
                <a:hlinkClick r:id="rId7"/>
              </a:rPr>
              <a:t>https://www.terrapavetech.com/terrapave/sandia.pdf</a:t>
            </a:r>
            <a:r>
              <a:rPr lang="en-US" sz="1050" dirty="0"/>
              <a:t> </a:t>
            </a:r>
          </a:p>
        </p:txBody>
      </p:sp>
    </p:spTree>
    <p:extLst>
      <p:ext uri="{BB962C8B-B14F-4D97-AF65-F5344CB8AC3E}">
        <p14:creationId xmlns:p14="http://schemas.microsoft.com/office/powerpoint/2010/main" val="1590875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3440CD-16E6-683F-F226-B0757044609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738E766-0704-2BAC-9424-66E9DC76A96B}"/>
              </a:ext>
            </a:extLst>
          </p:cNvPr>
          <p:cNvSpPr>
            <a:spLocks noGrp="1"/>
          </p:cNvSpPr>
          <p:nvPr>
            <p:ph type="sldNum" sz="quarter" idx="4294967295"/>
          </p:nvPr>
        </p:nvSpPr>
        <p:spPr>
          <a:xfrm>
            <a:off x="8737600" y="6356351"/>
            <a:ext cx="2844800" cy="365125"/>
          </a:xfrm>
        </p:spPr>
        <p:txBody>
          <a:bodyPr/>
          <a:lstStyle/>
          <a:p>
            <a:pPr>
              <a:defRPr/>
            </a:pPr>
            <a:fld id="{255698F3-235F-41C3-BBA9-74E08F8B19D2}" type="slidenum">
              <a:rPr lang="en-US" altLang="en-US" smtClean="0"/>
              <a:pPr>
                <a:defRPr/>
              </a:pPr>
              <a:t>34</a:t>
            </a:fld>
            <a:endParaRPr lang="en-US" altLang="en-US"/>
          </a:p>
        </p:txBody>
      </p:sp>
      <p:pic>
        <p:nvPicPr>
          <p:cNvPr id="4" name="Content Placeholder 3">
            <a:extLst>
              <a:ext uri="{FF2B5EF4-FFF2-40B4-BE49-F238E27FC236}">
                <a16:creationId xmlns:a16="http://schemas.microsoft.com/office/drawing/2014/main" id="{A0C9B094-1085-CA5D-67E9-0D6E9F7B11B2}"/>
              </a:ext>
            </a:extLst>
          </p:cNvPr>
          <p:cNvPicPr>
            <a:picLocks noChangeAspect="1"/>
          </p:cNvPicPr>
          <p:nvPr/>
        </p:nvPicPr>
        <p:blipFill>
          <a:blip r:embed="rId2"/>
          <a:srcRect/>
          <a:stretch/>
        </p:blipFill>
        <p:spPr>
          <a:xfrm>
            <a:off x="981827" y="934730"/>
            <a:ext cx="4027884" cy="2543458"/>
          </a:xfrm>
          <a:prstGeom prst="rect">
            <a:avLst/>
          </a:prstGeom>
        </p:spPr>
      </p:pic>
      <p:pic>
        <p:nvPicPr>
          <p:cNvPr id="5" name="Picture 4">
            <a:hlinkClick r:id="rId3" action="ppaction://hlinkfile"/>
            <a:extLst>
              <a:ext uri="{FF2B5EF4-FFF2-40B4-BE49-F238E27FC236}">
                <a16:creationId xmlns:a16="http://schemas.microsoft.com/office/drawing/2014/main" id="{4524ADCD-6825-2A35-1C3F-F22EB81C11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1826" y="3574542"/>
            <a:ext cx="4163595" cy="2873734"/>
          </a:xfrm>
          <a:prstGeom prst="rect">
            <a:avLst/>
          </a:prstGeom>
        </p:spPr>
      </p:pic>
      <p:pic>
        <p:nvPicPr>
          <p:cNvPr id="7" name="Picture 6">
            <a:extLst>
              <a:ext uri="{FF2B5EF4-FFF2-40B4-BE49-F238E27FC236}">
                <a16:creationId xmlns:a16="http://schemas.microsoft.com/office/drawing/2014/main" id="{6D325A03-F27A-C539-76DB-A28CE8E0A23B}"/>
              </a:ext>
            </a:extLst>
          </p:cNvPr>
          <p:cNvPicPr>
            <a:picLocks noChangeAspect="1"/>
          </p:cNvPicPr>
          <p:nvPr/>
        </p:nvPicPr>
        <p:blipFill>
          <a:blip r:embed="rId5"/>
          <a:srcRect/>
          <a:stretch/>
        </p:blipFill>
        <p:spPr>
          <a:xfrm>
            <a:off x="5422818" y="979730"/>
            <a:ext cx="5523771" cy="5523771"/>
          </a:xfrm>
          <a:prstGeom prst="rect">
            <a:avLst/>
          </a:prstGeom>
        </p:spPr>
      </p:pic>
      <p:cxnSp>
        <p:nvCxnSpPr>
          <p:cNvPr id="8" name="Straight Arrow Connector 7">
            <a:extLst>
              <a:ext uri="{FF2B5EF4-FFF2-40B4-BE49-F238E27FC236}">
                <a16:creationId xmlns:a16="http://schemas.microsoft.com/office/drawing/2014/main" id="{3DD02ABC-F0BA-E89A-2DD8-85E7656A2DC7}"/>
              </a:ext>
            </a:extLst>
          </p:cNvPr>
          <p:cNvCxnSpPr>
            <a:cxnSpLocks/>
          </p:cNvCxnSpPr>
          <p:nvPr/>
        </p:nvCxnSpPr>
        <p:spPr bwMode="auto">
          <a:xfrm>
            <a:off x="4821748" y="3214499"/>
            <a:ext cx="2034238" cy="2920440"/>
          </a:xfrm>
          <a:prstGeom prst="straightConnector1">
            <a:avLst/>
          </a:prstGeom>
          <a:solidFill>
            <a:srgbClr val="34BFFE"/>
          </a:solidFill>
          <a:ln w="28575" cap="flat" cmpd="sng" algn="ctr">
            <a:solidFill>
              <a:schemeClr val="accent3"/>
            </a:solidFill>
            <a:prstDash val="solid"/>
            <a:round/>
            <a:headEnd type="none" w="med" len="med"/>
            <a:tailEnd type="triangle"/>
          </a:ln>
          <a:effectLst/>
        </p:spPr>
      </p:cxnSp>
      <p:sp>
        <p:nvSpPr>
          <p:cNvPr id="10" name="TextBox 9">
            <a:extLst>
              <a:ext uri="{FF2B5EF4-FFF2-40B4-BE49-F238E27FC236}">
                <a16:creationId xmlns:a16="http://schemas.microsoft.com/office/drawing/2014/main" id="{071094AA-0D62-C8C4-0165-CB93726AAD5F}"/>
              </a:ext>
            </a:extLst>
          </p:cNvPr>
          <p:cNvSpPr txBox="1"/>
          <p:nvPr/>
        </p:nvSpPr>
        <p:spPr>
          <a:xfrm>
            <a:off x="1739510" y="5923270"/>
            <a:ext cx="2648225" cy="338554"/>
          </a:xfrm>
          <a:prstGeom prst="rect">
            <a:avLst/>
          </a:prstGeom>
          <a:noFill/>
        </p:spPr>
        <p:txBody>
          <a:bodyPr wrap="none" rtlCol="0">
            <a:spAutoFit/>
          </a:bodyPr>
          <a:lstStyle/>
          <a:p>
            <a:r>
              <a:rPr lang="en-US" sz="1600" b="0" i="0" u="none" strike="noStrike" dirty="0">
                <a:solidFill>
                  <a:schemeClr val="bg1"/>
                </a:solidFill>
                <a:effectLst/>
                <a:latin typeface="YouTube Noto"/>
                <a:hlinkClick r:id="rId6">
                  <a:extLst>
                    <a:ext uri="{A12FA001-AC4F-418D-AE19-62706E023703}">
                      <ahyp:hlinkClr xmlns:ahyp="http://schemas.microsoft.com/office/drawing/2018/hyperlinkcolor" val="tx"/>
                    </a:ext>
                  </a:extLst>
                </a:hlinkClick>
              </a:rPr>
              <a:t>https://youtu.be/9_IFH_twIl0</a:t>
            </a:r>
            <a:endParaRPr lang="en-US" sz="1800" dirty="0">
              <a:solidFill>
                <a:schemeClr val="bg1"/>
              </a:solidFill>
            </a:endParaRPr>
          </a:p>
        </p:txBody>
      </p:sp>
      <p:sp>
        <p:nvSpPr>
          <p:cNvPr id="12" name="TextBox 11">
            <a:extLst>
              <a:ext uri="{FF2B5EF4-FFF2-40B4-BE49-F238E27FC236}">
                <a16:creationId xmlns:a16="http://schemas.microsoft.com/office/drawing/2014/main" id="{3FA55325-6E1E-8818-EBC2-40A0E1B9C3CD}"/>
              </a:ext>
            </a:extLst>
          </p:cNvPr>
          <p:cNvSpPr txBox="1"/>
          <p:nvPr/>
        </p:nvSpPr>
        <p:spPr>
          <a:xfrm>
            <a:off x="1671700" y="189390"/>
            <a:ext cx="9539769" cy="707886"/>
          </a:xfrm>
          <a:prstGeom prst="rect">
            <a:avLst/>
          </a:prstGeom>
          <a:noFill/>
        </p:spPr>
        <p:txBody>
          <a:bodyPr wrap="square">
            <a:spAutoFit/>
          </a:bodyPr>
          <a:lstStyle/>
          <a:p>
            <a:r>
              <a:rPr lang="en-US" b="1" dirty="0"/>
              <a:t>Department of Transportation Nevada - Terra Pave Cool Pavement™ (TPCP) 			(TPCP: 0.03 gal/square yard) = -18 degree F cooler</a:t>
            </a:r>
          </a:p>
        </p:txBody>
      </p:sp>
      <p:grpSp>
        <p:nvGrpSpPr>
          <p:cNvPr id="19" name="Group 18">
            <a:extLst>
              <a:ext uri="{FF2B5EF4-FFF2-40B4-BE49-F238E27FC236}">
                <a16:creationId xmlns:a16="http://schemas.microsoft.com/office/drawing/2014/main" id="{CB63F925-72DA-A0BD-B472-DB18D56C5523}"/>
              </a:ext>
            </a:extLst>
          </p:cNvPr>
          <p:cNvGrpSpPr/>
          <p:nvPr/>
        </p:nvGrpSpPr>
        <p:grpSpPr>
          <a:xfrm>
            <a:off x="9425490" y="4089752"/>
            <a:ext cx="1992557" cy="1788518"/>
            <a:chOff x="9634956" y="4346421"/>
            <a:chExt cx="1992557" cy="1788518"/>
          </a:xfrm>
        </p:grpSpPr>
        <p:pic>
          <p:nvPicPr>
            <p:cNvPr id="14" name="Picture 13">
              <a:hlinkClick r:id="rId7"/>
              <a:extLst>
                <a:ext uri="{FF2B5EF4-FFF2-40B4-BE49-F238E27FC236}">
                  <a16:creationId xmlns:a16="http://schemas.microsoft.com/office/drawing/2014/main" id="{E153655F-1072-C92F-A78C-361A0B13AB19}"/>
                </a:ext>
              </a:extLst>
            </p:cNvPr>
            <p:cNvPicPr>
              <a:picLocks noChangeAspect="1"/>
            </p:cNvPicPr>
            <p:nvPr/>
          </p:nvPicPr>
          <p:blipFill>
            <a:blip r:embed="rId8"/>
            <a:stretch>
              <a:fillRect/>
            </a:stretch>
          </p:blipFill>
          <p:spPr>
            <a:xfrm>
              <a:off x="9712136" y="4828362"/>
              <a:ext cx="1915377" cy="1127432"/>
            </a:xfrm>
            <a:prstGeom prst="rect">
              <a:avLst/>
            </a:prstGeom>
          </p:spPr>
        </p:pic>
        <p:sp>
          <p:nvSpPr>
            <p:cNvPr id="15" name="TextBox 14">
              <a:extLst>
                <a:ext uri="{FF2B5EF4-FFF2-40B4-BE49-F238E27FC236}">
                  <a16:creationId xmlns:a16="http://schemas.microsoft.com/office/drawing/2014/main" id="{2AF9909E-14EE-83B7-8F56-0F974EC69B29}"/>
                </a:ext>
              </a:extLst>
            </p:cNvPr>
            <p:cNvSpPr txBox="1"/>
            <p:nvPr/>
          </p:nvSpPr>
          <p:spPr>
            <a:xfrm>
              <a:off x="9634956" y="4428252"/>
              <a:ext cx="1912703" cy="400110"/>
            </a:xfrm>
            <a:prstGeom prst="rect">
              <a:avLst/>
            </a:prstGeom>
            <a:noFill/>
          </p:spPr>
          <p:txBody>
            <a:bodyPr wrap="none" rtlCol="0">
              <a:spAutoFit/>
            </a:bodyPr>
            <a:lstStyle/>
            <a:p>
              <a:r>
                <a:rPr lang="en-US" dirty="0"/>
                <a:t>PDF Download</a:t>
              </a:r>
            </a:p>
          </p:txBody>
        </p:sp>
        <p:sp>
          <p:nvSpPr>
            <p:cNvPr id="18" name="Rectangle 17">
              <a:extLst>
                <a:ext uri="{FF2B5EF4-FFF2-40B4-BE49-F238E27FC236}">
                  <a16:creationId xmlns:a16="http://schemas.microsoft.com/office/drawing/2014/main" id="{8843B92B-EE4C-9FEB-AE39-F191588F03A7}"/>
                </a:ext>
              </a:extLst>
            </p:cNvPr>
            <p:cNvSpPr/>
            <p:nvPr/>
          </p:nvSpPr>
          <p:spPr bwMode="auto">
            <a:xfrm>
              <a:off x="9634956" y="4346421"/>
              <a:ext cx="1992557" cy="1788518"/>
            </a:xfrm>
            <a:prstGeom prst="rect">
              <a:avLst/>
            </a:prstGeom>
            <a:noFill/>
            <a:ln w="95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05" charset="0"/>
              </a:endParaRPr>
            </a:p>
          </p:txBody>
        </p:sp>
      </p:grpSp>
    </p:spTree>
    <p:extLst>
      <p:ext uri="{BB962C8B-B14F-4D97-AF65-F5344CB8AC3E}">
        <p14:creationId xmlns:p14="http://schemas.microsoft.com/office/powerpoint/2010/main" val="847721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BC7E21-2662-88AF-D650-0EA3CE3BCF0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CA14BA6-91D4-2919-A0A8-F480E29A9F9E}"/>
              </a:ext>
            </a:extLst>
          </p:cNvPr>
          <p:cNvPicPr>
            <a:picLocks noChangeAspect="1"/>
          </p:cNvPicPr>
          <p:nvPr/>
        </p:nvPicPr>
        <p:blipFill>
          <a:blip r:embed="rId2"/>
          <a:stretch>
            <a:fillRect/>
          </a:stretch>
        </p:blipFill>
        <p:spPr>
          <a:xfrm>
            <a:off x="262907" y="202867"/>
            <a:ext cx="2115790" cy="2115790"/>
          </a:xfrm>
          <a:prstGeom prst="rect">
            <a:avLst/>
          </a:prstGeom>
        </p:spPr>
      </p:pic>
      <p:pic>
        <p:nvPicPr>
          <p:cNvPr id="5" name="Picture 4">
            <a:extLst>
              <a:ext uri="{FF2B5EF4-FFF2-40B4-BE49-F238E27FC236}">
                <a16:creationId xmlns:a16="http://schemas.microsoft.com/office/drawing/2014/main" id="{5660A541-BE8E-2CB8-BA09-1356BD405F8F}"/>
              </a:ext>
            </a:extLst>
          </p:cNvPr>
          <p:cNvPicPr>
            <a:picLocks noChangeAspect="1"/>
          </p:cNvPicPr>
          <p:nvPr/>
        </p:nvPicPr>
        <p:blipFill>
          <a:blip r:embed="rId3"/>
          <a:stretch>
            <a:fillRect/>
          </a:stretch>
        </p:blipFill>
        <p:spPr>
          <a:xfrm>
            <a:off x="2791873" y="202867"/>
            <a:ext cx="6857999" cy="3086100"/>
          </a:xfrm>
          <a:prstGeom prst="rect">
            <a:avLst/>
          </a:prstGeom>
        </p:spPr>
      </p:pic>
      <p:pic>
        <p:nvPicPr>
          <p:cNvPr id="7" name="Picture 6">
            <a:extLst>
              <a:ext uri="{FF2B5EF4-FFF2-40B4-BE49-F238E27FC236}">
                <a16:creationId xmlns:a16="http://schemas.microsoft.com/office/drawing/2014/main" id="{0E0ED270-9595-D637-3F51-B135407A3F90}"/>
              </a:ext>
            </a:extLst>
          </p:cNvPr>
          <p:cNvPicPr>
            <a:picLocks noChangeAspect="1"/>
          </p:cNvPicPr>
          <p:nvPr/>
        </p:nvPicPr>
        <p:blipFill>
          <a:blip r:embed="rId4"/>
          <a:stretch>
            <a:fillRect/>
          </a:stretch>
        </p:blipFill>
        <p:spPr>
          <a:xfrm>
            <a:off x="2791873" y="3356240"/>
            <a:ext cx="6857999" cy="3086100"/>
          </a:xfrm>
          <a:prstGeom prst="rect">
            <a:avLst/>
          </a:prstGeom>
        </p:spPr>
      </p:pic>
      <p:sp>
        <p:nvSpPr>
          <p:cNvPr id="8" name="TextBox 7">
            <a:extLst>
              <a:ext uri="{FF2B5EF4-FFF2-40B4-BE49-F238E27FC236}">
                <a16:creationId xmlns:a16="http://schemas.microsoft.com/office/drawing/2014/main" id="{8D2800F2-3EE6-89EE-238B-1FE3E3882F16}"/>
              </a:ext>
            </a:extLst>
          </p:cNvPr>
          <p:cNvSpPr txBox="1"/>
          <p:nvPr/>
        </p:nvSpPr>
        <p:spPr>
          <a:xfrm>
            <a:off x="9702347" y="1080735"/>
            <a:ext cx="2394319" cy="4093428"/>
          </a:xfrm>
          <a:prstGeom prst="rect">
            <a:avLst/>
          </a:prstGeom>
          <a:noFill/>
        </p:spPr>
        <p:txBody>
          <a:bodyPr wrap="square" rtlCol="0">
            <a:spAutoFit/>
          </a:bodyPr>
          <a:lstStyle/>
          <a:p>
            <a:r>
              <a:rPr lang="en-US" dirty="0"/>
              <a:t>Asphalt Surface</a:t>
            </a:r>
          </a:p>
          <a:p>
            <a:r>
              <a:rPr lang="en-US" dirty="0"/>
              <a:t>@ 127.2 degrees F</a:t>
            </a:r>
          </a:p>
          <a:p>
            <a:endParaRPr lang="en-US" dirty="0"/>
          </a:p>
          <a:p>
            <a:endParaRPr lang="en-US" dirty="0"/>
          </a:p>
          <a:p>
            <a:endParaRPr lang="en-US" dirty="0"/>
          </a:p>
          <a:p>
            <a:endParaRPr lang="en-US" dirty="0"/>
          </a:p>
          <a:p>
            <a:endParaRPr lang="en-US" dirty="0"/>
          </a:p>
          <a:p>
            <a:r>
              <a:rPr lang="en-US" dirty="0"/>
              <a:t>Terra Pave Cool Pavement @ 109.2 degrees F</a:t>
            </a:r>
          </a:p>
          <a:p>
            <a:r>
              <a:rPr lang="en-US" dirty="0"/>
              <a:t> </a:t>
            </a:r>
          </a:p>
          <a:p>
            <a:r>
              <a:rPr lang="en-US" b="1" dirty="0">
                <a:solidFill>
                  <a:schemeClr val="accent3"/>
                </a:solidFill>
                <a:effectLst>
                  <a:outerShdw blurRad="38100" dist="38100" dir="2700000" algn="tl">
                    <a:srgbClr val="000000">
                      <a:alpha val="43137"/>
                    </a:srgbClr>
                  </a:outerShdw>
                </a:effectLst>
              </a:rPr>
              <a:t>Lowered -18 degrees F</a:t>
            </a:r>
          </a:p>
        </p:txBody>
      </p:sp>
      <p:sp>
        <p:nvSpPr>
          <p:cNvPr id="10" name="TextBox 9">
            <a:extLst>
              <a:ext uri="{FF2B5EF4-FFF2-40B4-BE49-F238E27FC236}">
                <a16:creationId xmlns:a16="http://schemas.microsoft.com/office/drawing/2014/main" id="{44F427F4-9021-B0FE-01C7-2D7730D67135}"/>
              </a:ext>
            </a:extLst>
          </p:cNvPr>
          <p:cNvSpPr txBox="1"/>
          <p:nvPr/>
        </p:nvSpPr>
        <p:spPr>
          <a:xfrm>
            <a:off x="181727" y="2833019"/>
            <a:ext cx="5623079" cy="1969770"/>
          </a:xfrm>
          <a:prstGeom prst="rect">
            <a:avLst/>
          </a:prstGeom>
          <a:solidFill>
            <a:schemeClr val="bg2">
              <a:lumMod val="20000"/>
              <a:lumOff val="80000"/>
            </a:schemeClr>
          </a:solidFill>
        </p:spPr>
        <p:txBody>
          <a:bodyPr wrap="square">
            <a:spAutoFit/>
          </a:bodyPr>
          <a:lstStyle/>
          <a:p>
            <a:r>
              <a:rPr lang="en-US" sz="1200" b="1" i="0" dirty="0">
                <a:effectLst/>
                <a:latin typeface="+mn-lt"/>
              </a:rPr>
              <a:t>* </a:t>
            </a:r>
            <a:r>
              <a:rPr lang="en-US" sz="1100" b="1" i="0" dirty="0">
                <a:effectLst/>
                <a:latin typeface="+mn-lt"/>
              </a:rPr>
              <a:t>Urban Heat Island Mitigation</a:t>
            </a:r>
            <a:br>
              <a:rPr lang="en-US" sz="1100" dirty="0">
                <a:latin typeface="+mn-lt"/>
              </a:rPr>
            </a:br>
            <a:r>
              <a:rPr lang="en-US" sz="1100" b="1" i="0" dirty="0">
                <a:effectLst/>
                <a:latin typeface="+mn-lt"/>
              </a:rPr>
              <a:t>* Makes the roads/pavements Cooler 18+ degree F or more</a:t>
            </a:r>
            <a:br>
              <a:rPr lang="en-US" sz="1100" dirty="0">
                <a:latin typeface="+mn-lt"/>
              </a:rPr>
            </a:br>
            <a:r>
              <a:rPr lang="en-US" sz="1100" b="1" i="0" dirty="0">
                <a:effectLst/>
                <a:latin typeface="+mn-lt"/>
              </a:rPr>
              <a:t>* Energy Saving for the entire city</a:t>
            </a:r>
            <a:br>
              <a:rPr lang="en-US" sz="1100" dirty="0">
                <a:latin typeface="+mn-lt"/>
              </a:rPr>
            </a:br>
            <a:r>
              <a:rPr lang="en-US" sz="1100" b="1" i="0" dirty="0">
                <a:effectLst/>
                <a:latin typeface="+mn-lt"/>
              </a:rPr>
              <a:t>* Improves Air Quality</a:t>
            </a:r>
            <a:br>
              <a:rPr lang="en-US" sz="1100" dirty="0">
                <a:latin typeface="+mn-lt"/>
              </a:rPr>
            </a:br>
            <a:r>
              <a:rPr lang="en-US" sz="1100" b="1" i="0" dirty="0">
                <a:effectLst/>
                <a:latin typeface="+mn-lt"/>
              </a:rPr>
              <a:t>* Improves Health and Comfort for the entire city</a:t>
            </a:r>
            <a:br>
              <a:rPr lang="en-US" sz="1100" dirty="0">
                <a:latin typeface="+mn-lt"/>
              </a:rPr>
            </a:br>
            <a:r>
              <a:rPr lang="en-US" sz="1100" b="1" i="0" dirty="0">
                <a:effectLst/>
                <a:latin typeface="+mn-lt"/>
              </a:rPr>
              <a:t>* Preserves existing Asphalt/Chip Seal</a:t>
            </a:r>
            <a:br>
              <a:rPr lang="en-US" sz="1100" dirty="0">
                <a:latin typeface="+mn-lt"/>
              </a:rPr>
            </a:br>
            <a:r>
              <a:rPr lang="en-US" sz="1100" b="1" i="0" dirty="0">
                <a:effectLst/>
                <a:latin typeface="+mn-lt"/>
              </a:rPr>
              <a:t>* Seals current roads/pavements from Water Penetration to sub-soil</a:t>
            </a:r>
            <a:br>
              <a:rPr lang="en-US" sz="1100" dirty="0">
                <a:latin typeface="+mn-lt"/>
              </a:rPr>
            </a:br>
            <a:r>
              <a:rPr lang="en-US" sz="1100" b="1" i="0" dirty="0">
                <a:effectLst/>
                <a:latin typeface="+mn-lt"/>
              </a:rPr>
              <a:t>* Extends the Life of the roads/pavements +6 years depending on the traffic</a:t>
            </a:r>
            <a:br>
              <a:rPr lang="en-US" sz="1100" dirty="0">
                <a:latin typeface="+mn-lt"/>
              </a:rPr>
            </a:br>
            <a:r>
              <a:rPr lang="en-US" sz="1100" b="1" i="0" dirty="0">
                <a:effectLst/>
                <a:latin typeface="+mn-lt"/>
              </a:rPr>
              <a:t>* Improves Traction and Shorten Braking distance</a:t>
            </a:r>
            <a:br>
              <a:rPr lang="en-US" sz="1100" dirty="0">
                <a:latin typeface="+mn-lt"/>
              </a:rPr>
            </a:br>
            <a:r>
              <a:rPr lang="en-US" sz="1100" b="1" i="0" dirty="0">
                <a:effectLst/>
                <a:latin typeface="+mn-lt"/>
              </a:rPr>
              <a:t>* When cured roads/pavements have a grayish-white color and 100% Eco-Friendly</a:t>
            </a:r>
            <a:br>
              <a:rPr lang="en-US" sz="1100" dirty="0">
                <a:latin typeface="+mn-lt"/>
              </a:rPr>
            </a:br>
            <a:r>
              <a:rPr lang="en-US" sz="1100" b="1" i="0" dirty="0">
                <a:effectLst/>
                <a:latin typeface="+mn-lt"/>
              </a:rPr>
              <a:t>* Climate Change </a:t>
            </a:r>
            <a:r>
              <a:rPr lang="en-US" sz="1100" b="1" dirty="0">
                <a:latin typeface="+mn-lt"/>
              </a:rPr>
              <a:t>Mitigation</a:t>
            </a:r>
            <a:endParaRPr lang="en-US" sz="1200" dirty="0">
              <a:latin typeface="+mn-lt"/>
            </a:endParaRPr>
          </a:p>
        </p:txBody>
      </p:sp>
    </p:spTree>
    <p:extLst>
      <p:ext uri="{BB962C8B-B14F-4D97-AF65-F5344CB8AC3E}">
        <p14:creationId xmlns:p14="http://schemas.microsoft.com/office/powerpoint/2010/main" val="75074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4A220-1F22-75E3-26E9-33C6E6F0AB10}"/>
            </a:ext>
          </a:extLst>
        </p:cNvPr>
        <p:cNvGrpSpPr/>
        <p:nvPr/>
      </p:nvGrpSpPr>
      <p:grpSpPr>
        <a:xfrm>
          <a:off x="0" y="0"/>
          <a:ext cx="0" cy="0"/>
          <a:chOff x="0" y="0"/>
          <a:chExt cx="0" cy="0"/>
        </a:xfrm>
      </p:grpSpPr>
      <p:sp>
        <p:nvSpPr>
          <p:cNvPr id="22" name="CuadroTexto 6">
            <a:extLst>
              <a:ext uri="{FF2B5EF4-FFF2-40B4-BE49-F238E27FC236}">
                <a16:creationId xmlns:a16="http://schemas.microsoft.com/office/drawing/2014/main" id="{788A3DD0-304D-1921-61A5-137167A144E3}"/>
              </a:ext>
            </a:extLst>
          </p:cNvPr>
          <p:cNvSpPr txBox="1"/>
          <p:nvPr/>
        </p:nvSpPr>
        <p:spPr>
          <a:xfrm>
            <a:off x="302185" y="46745"/>
            <a:ext cx="8039778" cy="1077218"/>
          </a:xfrm>
          <a:prstGeom prst="rect">
            <a:avLst/>
          </a:prstGeom>
          <a:noFill/>
        </p:spPr>
        <p:txBody>
          <a:bodyPr wrap="square" rtlCol="0">
            <a:spAutoFit/>
          </a:bodyPr>
          <a:lstStyle/>
          <a:p>
            <a:r>
              <a:rPr lang="en-US" sz="3200" dirty="0">
                <a:solidFill>
                  <a:schemeClr val="bg1"/>
                </a:solidFill>
                <a:latin typeface="Abadi" panose="020B0604020104020204" pitchFamily="34" charset="0"/>
                <a:cs typeface="Calibri" panose="020F0502020204030204" pitchFamily="34" charset="0"/>
              </a:rPr>
              <a:t>Urban Heat Islands (UHI) – Causing Poverty, Death, Decrease Quality of Life</a:t>
            </a:r>
          </a:p>
        </p:txBody>
      </p:sp>
      <p:pic>
        <p:nvPicPr>
          <p:cNvPr id="6" name="Picture 5">
            <a:extLst>
              <a:ext uri="{FF2B5EF4-FFF2-40B4-BE49-F238E27FC236}">
                <a16:creationId xmlns:a16="http://schemas.microsoft.com/office/drawing/2014/main" id="{475817EF-9F89-F797-26A9-17293BF194FF}"/>
              </a:ext>
            </a:extLst>
          </p:cNvPr>
          <p:cNvPicPr>
            <a:picLocks noChangeAspect="1"/>
          </p:cNvPicPr>
          <p:nvPr/>
        </p:nvPicPr>
        <p:blipFill>
          <a:blip r:embed="rId2"/>
          <a:stretch>
            <a:fillRect/>
          </a:stretch>
        </p:blipFill>
        <p:spPr>
          <a:xfrm>
            <a:off x="3351297" y="1292925"/>
            <a:ext cx="8556044" cy="4815830"/>
          </a:xfrm>
          <a:prstGeom prst="rect">
            <a:avLst/>
          </a:prstGeom>
        </p:spPr>
      </p:pic>
      <p:sp>
        <p:nvSpPr>
          <p:cNvPr id="11" name="TextBox 10">
            <a:extLst>
              <a:ext uri="{FF2B5EF4-FFF2-40B4-BE49-F238E27FC236}">
                <a16:creationId xmlns:a16="http://schemas.microsoft.com/office/drawing/2014/main" id="{B13743EF-29AA-A604-04CA-ABC7EF72797E}"/>
              </a:ext>
            </a:extLst>
          </p:cNvPr>
          <p:cNvSpPr txBox="1"/>
          <p:nvPr/>
        </p:nvSpPr>
        <p:spPr>
          <a:xfrm>
            <a:off x="3715002" y="6017462"/>
            <a:ext cx="6189320" cy="307777"/>
          </a:xfrm>
          <a:prstGeom prst="rect">
            <a:avLst/>
          </a:prstGeom>
          <a:noFill/>
        </p:spPr>
        <p:txBody>
          <a:bodyPr wrap="square">
            <a:spAutoFit/>
          </a:bodyPr>
          <a:lstStyle/>
          <a:p>
            <a:r>
              <a:rPr lang="en-US" sz="1400" dirty="0">
                <a:hlinkClick r:id="rId3"/>
              </a:rPr>
              <a:t>https://climate.mit.edu/explainers/urban-heat-islands</a:t>
            </a:r>
            <a:r>
              <a:rPr lang="en-US" sz="1400" dirty="0"/>
              <a:t> </a:t>
            </a:r>
          </a:p>
        </p:txBody>
      </p:sp>
      <p:sp>
        <p:nvSpPr>
          <p:cNvPr id="12" name="TextBox 11">
            <a:extLst>
              <a:ext uri="{FF2B5EF4-FFF2-40B4-BE49-F238E27FC236}">
                <a16:creationId xmlns:a16="http://schemas.microsoft.com/office/drawing/2014/main" id="{3F9CF40B-79B7-266E-BC0A-98DB5E57C070}"/>
              </a:ext>
            </a:extLst>
          </p:cNvPr>
          <p:cNvSpPr txBox="1"/>
          <p:nvPr/>
        </p:nvSpPr>
        <p:spPr>
          <a:xfrm>
            <a:off x="145016" y="2022153"/>
            <a:ext cx="3282978" cy="3785652"/>
          </a:xfrm>
          <a:prstGeom prst="rect">
            <a:avLst/>
          </a:prstGeom>
          <a:noFill/>
        </p:spPr>
        <p:txBody>
          <a:bodyPr wrap="square" rtlCol="0">
            <a:spAutoFit/>
          </a:bodyPr>
          <a:lstStyle/>
          <a:p>
            <a:r>
              <a:rPr lang="en-US" dirty="0"/>
              <a:t>Extreme heat events – caused more fatalities than hurricanes, tornadoes, and floods combined.</a:t>
            </a:r>
          </a:p>
          <a:p>
            <a:endParaRPr lang="en-US" dirty="0"/>
          </a:p>
          <a:p>
            <a:r>
              <a:rPr lang="en-US" dirty="0"/>
              <a:t>UHI disproportionately affects low-income residents and communities much more than wealthier neighborhoods.</a:t>
            </a:r>
          </a:p>
          <a:p>
            <a:endParaRPr lang="en-US" dirty="0"/>
          </a:p>
          <a:p>
            <a:endParaRPr lang="en-US" dirty="0"/>
          </a:p>
        </p:txBody>
      </p:sp>
    </p:spTree>
    <p:extLst>
      <p:ext uri="{BB962C8B-B14F-4D97-AF65-F5344CB8AC3E}">
        <p14:creationId xmlns:p14="http://schemas.microsoft.com/office/powerpoint/2010/main" val="4120721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uadroTexto 6">
            <a:extLst>
              <a:ext uri="{FF2B5EF4-FFF2-40B4-BE49-F238E27FC236}">
                <a16:creationId xmlns:a16="http://schemas.microsoft.com/office/drawing/2014/main" id="{EB1EF664-B6F6-2D4B-8247-D7C53DF60ACA}"/>
              </a:ext>
            </a:extLst>
          </p:cNvPr>
          <p:cNvSpPr txBox="1"/>
          <p:nvPr/>
        </p:nvSpPr>
        <p:spPr>
          <a:xfrm>
            <a:off x="302185" y="46745"/>
            <a:ext cx="8039778" cy="1077218"/>
          </a:xfrm>
          <a:prstGeom prst="rect">
            <a:avLst/>
          </a:prstGeom>
          <a:noFill/>
        </p:spPr>
        <p:txBody>
          <a:bodyPr wrap="square" rtlCol="0">
            <a:spAutoFit/>
          </a:bodyPr>
          <a:lstStyle/>
          <a:p>
            <a:r>
              <a:rPr lang="en-US" sz="3200" dirty="0">
                <a:solidFill>
                  <a:schemeClr val="bg1"/>
                </a:solidFill>
                <a:latin typeface="Abadi" panose="020B0604020104020204" pitchFamily="34" charset="0"/>
                <a:cs typeface="Calibri" panose="020F0502020204030204" pitchFamily="34" charset="0"/>
              </a:rPr>
              <a:t>Maximize Energy Production for Bifacial Solar Farms</a:t>
            </a:r>
          </a:p>
        </p:txBody>
      </p:sp>
      <p:pic>
        <p:nvPicPr>
          <p:cNvPr id="3" name="Picture 2">
            <a:extLst>
              <a:ext uri="{FF2B5EF4-FFF2-40B4-BE49-F238E27FC236}">
                <a16:creationId xmlns:a16="http://schemas.microsoft.com/office/drawing/2014/main" id="{1A82817E-6737-449F-A7F7-0B62D9DA7656}"/>
              </a:ext>
            </a:extLst>
          </p:cNvPr>
          <p:cNvPicPr>
            <a:picLocks noChangeAspect="1"/>
          </p:cNvPicPr>
          <p:nvPr/>
        </p:nvPicPr>
        <p:blipFill>
          <a:blip r:embed="rId2"/>
          <a:stretch>
            <a:fillRect/>
          </a:stretch>
        </p:blipFill>
        <p:spPr>
          <a:xfrm>
            <a:off x="2095837" y="1290551"/>
            <a:ext cx="9237059" cy="5068932"/>
          </a:xfrm>
          <a:prstGeom prst="rect">
            <a:avLst/>
          </a:prstGeom>
        </p:spPr>
      </p:pic>
      <p:sp>
        <p:nvSpPr>
          <p:cNvPr id="4" name="TextBox 3">
            <a:extLst>
              <a:ext uri="{FF2B5EF4-FFF2-40B4-BE49-F238E27FC236}">
                <a16:creationId xmlns:a16="http://schemas.microsoft.com/office/drawing/2014/main" id="{2DCD64F5-2F80-479C-8657-ABFA3E154E7C}"/>
              </a:ext>
            </a:extLst>
          </p:cNvPr>
          <p:cNvSpPr txBox="1"/>
          <p:nvPr/>
        </p:nvSpPr>
        <p:spPr>
          <a:xfrm>
            <a:off x="490763" y="1854901"/>
            <a:ext cx="1473577" cy="1015663"/>
          </a:xfrm>
          <a:prstGeom prst="rect">
            <a:avLst/>
          </a:prstGeom>
          <a:noFill/>
          <a:ln w="38100">
            <a:solidFill>
              <a:schemeClr val="accent5">
                <a:lumMod val="60000"/>
                <a:lumOff val="40000"/>
              </a:schemeClr>
            </a:solidFill>
          </a:ln>
        </p:spPr>
        <p:txBody>
          <a:bodyPr wrap="square" rtlCol="0">
            <a:spAutoFit/>
          </a:bodyPr>
          <a:lstStyle/>
          <a:p>
            <a:pPr algn="ctr"/>
            <a:r>
              <a:rPr lang="en-US" b="1" dirty="0">
                <a:solidFill>
                  <a:schemeClr val="accent5">
                    <a:lumMod val="60000"/>
                    <a:lumOff val="40000"/>
                  </a:schemeClr>
                </a:solidFill>
              </a:rPr>
              <a:t>Ground Covering</a:t>
            </a:r>
          </a:p>
          <a:p>
            <a:pPr algn="ctr"/>
            <a:r>
              <a:rPr lang="en-US" b="1" dirty="0">
                <a:solidFill>
                  <a:schemeClr val="accent5">
                    <a:lumMod val="60000"/>
                    <a:lumOff val="40000"/>
                  </a:schemeClr>
                </a:solidFill>
              </a:rPr>
              <a:t>Materials</a:t>
            </a:r>
          </a:p>
        </p:txBody>
      </p:sp>
      <p:cxnSp>
        <p:nvCxnSpPr>
          <p:cNvPr id="7" name="Straight Arrow Connector 6">
            <a:extLst>
              <a:ext uri="{FF2B5EF4-FFF2-40B4-BE49-F238E27FC236}">
                <a16:creationId xmlns:a16="http://schemas.microsoft.com/office/drawing/2014/main" id="{84BCD3FE-4B9E-405C-A323-C2F74F5D1E55}"/>
              </a:ext>
            </a:extLst>
          </p:cNvPr>
          <p:cNvCxnSpPr>
            <a:cxnSpLocks/>
            <a:stCxn id="4" idx="3"/>
          </p:cNvCxnSpPr>
          <p:nvPr/>
        </p:nvCxnSpPr>
        <p:spPr bwMode="auto">
          <a:xfrm flipV="1">
            <a:off x="1964340" y="2285635"/>
            <a:ext cx="359270" cy="77098"/>
          </a:xfrm>
          <a:prstGeom prst="straightConnector1">
            <a:avLst/>
          </a:prstGeom>
          <a:solidFill>
            <a:srgbClr val="34BFFE"/>
          </a:solidFill>
          <a:ln w="9525" cap="flat" cmpd="sng" algn="ctr">
            <a:noFill/>
            <a:prstDash val="solid"/>
            <a:round/>
            <a:headEnd type="none" w="med" len="med"/>
            <a:tailEnd type="triangle"/>
          </a:ln>
          <a:effectLst/>
        </p:spPr>
      </p:cxnSp>
      <p:cxnSp>
        <p:nvCxnSpPr>
          <p:cNvPr id="9" name="Straight Arrow Connector 8">
            <a:extLst>
              <a:ext uri="{FF2B5EF4-FFF2-40B4-BE49-F238E27FC236}">
                <a16:creationId xmlns:a16="http://schemas.microsoft.com/office/drawing/2014/main" id="{ED109068-D379-4224-AB72-ED16D67AC2D0}"/>
              </a:ext>
            </a:extLst>
          </p:cNvPr>
          <p:cNvCxnSpPr/>
          <p:nvPr/>
        </p:nvCxnSpPr>
        <p:spPr bwMode="auto">
          <a:xfrm>
            <a:off x="1964340" y="2869172"/>
            <a:ext cx="400556" cy="182071"/>
          </a:xfrm>
          <a:prstGeom prst="straightConnector1">
            <a:avLst/>
          </a:prstGeom>
          <a:solidFill>
            <a:srgbClr val="34BFFE"/>
          </a:solidFill>
          <a:ln w="28575" cap="flat" cmpd="sng" algn="ctr">
            <a:solidFill>
              <a:schemeClr val="accent5">
                <a:lumMod val="60000"/>
                <a:lumOff val="40000"/>
              </a:schemeClr>
            </a:solidFill>
            <a:prstDash val="solid"/>
            <a:round/>
            <a:headEnd type="none" w="med" len="med"/>
            <a:tailEnd type="triangle"/>
          </a:ln>
          <a:effectLst/>
        </p:spPr>
      </p:cxnSp>
      <p:cxnSp>
        <p:nvCxnSpPr>
          <p:cNvPr id="51" name="Straight Arrow Connector 50">
            <a:extLst>
              <a:ext uri="{FF2B5EF4-FFF2-40B4-BE49-F238E27FC236}">
                <a16:creationId xmlns:a16="http://schemas.microsoft.com/office/drawing/2014/main" id="{DBFB0DA4-911A-44DC-A925-738ED1D7C532}"/>
              </a:ext>
            </a:extLst>
          </p:cNvPr>
          <p:cNvCxnSpPr>
            <a:cxnSpLocks/>
          </p:cNvCxnSpPr>
          <p:nvPr/>
        </p:nvCxnSpPr>
        <p:spPr bwMode="auto">
          <a:xfrm>
            <a:off x="6805402" y="3374379"/>
            <a:ext cx="562396" cy="542166"/>
          </a:xfrm>
          <a:prstGeom prst="straightConnector1">
            <a:avLst/>
          </a:prstGeom>
          <a:solidFill>
            <a:srgbClr val="34BFFE"/>
          </a:solidFill>
          <a:ln w="28575" cap="flat" cmpd="sng" algn="ctr">
            <a:solidFill>
              <a:schemeClr val="accent5">
                <a:lumMod val="60000"/>
                <a:lumOff val="40000"/>
              </a:schemeClr>
            </a:solidFill>
            <a:prstDash val="solid"/>
            <a:round/>
            <a:headEnd type="none" w="med" len="med"/>
            <a:tailEnd type="triangle"/>
          </a:ln>
          <a:effectLst/>
        </p:spPr>
      </p:cxnSp>
      <p:sp>
        <p:nvSpPr>
          <p:cNvPr id="14" name="Rectangle 13">
            <a:extLst>
              <a:ext uri="{FF2B5EF4-FFF2-40B4-BE49-F238E27FC236}">
                <a16:creationId xmlns:a16="http://schemas.microsoft.com/office/drawing/2014/main" id="{04ACA783-C7C9-4A82-8623-90CA71204479}"/>
              </a:ext>
            </a:extLst>
          </p:cNvPr>
          <p:cNvSpPr/>
          <p:nvPr/>
        </p:nvSpPr>
        <p:spPr bwMode="auto">
          <a:xfrm>
            <a:off x="10276885" y="4952326"/>
            <a:ext cx="962952" cy="538120"/>
          </a:xfrm>
          <a:prstGeom prst="rect">
            <a:avLst/>
          </a:prstGeom>
          <a:noFill/>
          <a:ln w="28575" cap="flat" cmpd="sng" algn="ctr">
            <a:solidFill>
              <a:schemeClr val="accent6">
                <a:lumMod val="60000"/>
                <a:lumOff val="4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pitchFamily="-105" charset="0"/>
            </a:endParaRPr>
          </a:p>
        </p:txBody>
      </p:sp>
      <p:pic>
        <p:nvPicPr>
          <p:cNvPr id="52" name="Picture 51">
            <a:extLst>
              <a:ext uri="{FF2B5EF4-FFF2-40B4-BE49-F238E27FC236}">
                <a16:creationId xmlns:a16="http://schemas.microsoft.com/office/drawing/2014/main" id="{B1C3888D-79FF-4D1B-9E8F-D47B21D96DF1}"/>
              </a:ext>
            </a:extLst>
          </p:cNvPr>
          <p:cNvPicPr>
            <a:picLocks noChangeAspect="1"/>
          </p:cNvPicPr>
          <p:nvPr/>
        </p:nvPicPr>
        <p:blipFill>
          <a:blip r:embed="rId3"/>
          <a:stretch>
            <a:fillRect/>
          </a:stretch>
        </p:blipFill>
        <p:spPr>
          <a:xfrm>
            <a:off x="10336418" y="5207224"/>
            <a:ext cx="843885" cy="246133"/>
          </a:xfrm>
          <a:prstGeom prst="rect">
            <a:avLst/>
          </a:prstGeom>
        </p:spPr>
      </p:pic>
      <p:sp>
        <p:nvSpPr>
          <p:cNvPr id="15" name="Right Brace 14">
            <a:extLst>
              <a:ext uri="{FF2B5EF4-FFF2-40B4-BE49-F238E27FC236}">
                <a16:creationId xmlns:a16="http://schemas.microsoft.com/office/drawing/2014/main" id="{47228C3F-0CE3-4CF0-A447-563F47F53061}"/>
              </a:ext>
            </a:extLst>
          </p:cNvPr>
          <p:cNvSpPr/>
          <p:nvPr/>
        </p:nvSpPr>
        <p:spPr bwMode="auto">
          <a:xfrm rot="10800000">
            <a:off x="1964341" y="3568643"/>
            <a:ext cx="271083" cy="1537486"/>
          </a:xfrm>
          <a:prstGeom prst="rightBrace">
            <a:avLst>
              <a:gd name="adj1" fmla="val 8333"/>
              <a:gd name="adj2" fmla="val 51316"/>
            </a:avLst>
          </a:prstGeom>
          <a:noFill/>
          <a:ln w="28575"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pitchFamily="-105" charset="0"/>
            </a:endParaRPr>
          </a:p>
        </p:txBody>
      </p:sp>
      <p:sp>
        <p:nvSpPr>
          <p:cNvPr id="16" name="TextBox 15">
            <a:extLst>
              <a:ext uri="{FF2B5EF4-FFF2-40B4-BE49-F238E27FC236}">
                <a16:creationId xmlns:a16="http://schemas.microsoft.com/office/drawing/2014/main" id="{1C9A717D-E1A0-4B26-B526-450FACCE8C1F}"/>
              </a:ext>
            </a:extLst>
          </p:cNvPr>
          <p:cNvSpPr txBox="1"/>
          <p:nvPr/>
        </p:nvSpPr>
        <p:spPr>
          <a:xfrm>
            <a:off x="1151297" y="4122947"/>
            <a:ext cx="813043" cy="707886"/>
          </a:xfrm>
          <a:prstGeom prst="rect">
            <a:avLst/>
          </a:prstGeom>
          <a:noFill/>
        </p:spPr>
        <p:txBody>
          <a:bodyPr wrap="none" rtlCol="0">
            <a:spAutoFit/>
          </a:bodyPr>
          <a:lstStyle/>
          <a:p>
            <a:r>
              <a:rPr lang="en-US" dirty="0"/>
              <a:t>Fixed</a:t>
            </a:r>
          </a:p>
          <a:p>
            <a:endParaRPr lang="en-US" dirty="0"/>
          </a:p>
        </p:txBody>
      </p:sp>
      <p:sp>
        <p:nvSpPr>
          <p:cNvPr id="53" name="Right Brace 52">
            <a:extLst>
              <a:ext uri="{FF2B5EF4-FFF2-40B4-BE49-F238E27FC236}">
                <a16:creationId xmlns:a16="http://schemas.microsoft.com/office/drawing/2014/main" id="{6CB93BF1-5DA7-48BC-8F81-0B0D4C6A293F}"/>
              </a:ext>
            </a:extLst>
          </p:cNvPr>
          <p:cNvSpPr/>
          <p:nvPr/>
        </p:nvSpPr>
        <p:spPr bwMode="auto">
          <a:xfrm rot="10800000">
            <a:off x="1828798" y="2975601"/>
            <a:ext cx="271083" cy="568284"/>
          </a:xfrm>
          <a:prstGeom prst="rightBrace">
            <a:avLst>
              <a:gd name="adj1" fmla="val 17288"/>
              <a:gd name="adj2" fmla="val 51316"/>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pitchFamily="-105" charset="0"/>
            </a:endParaRPr>
          </a:p>
        </p:txBody>
      </p:sp>
      <p:sp>
        <p:nvSpPr>
          <p:cNvPr id="54" name="TextBox 53">
            <a:extLst>
              <a:ext uri="{FF2B5EF4-FFF2-40B4-BE49-F238E27FC236}">
                <a16:creationId xmlns:a16="http://schemas.microsoft.com/office/drawing/2014/main" id="{367B3E37-2DD5-4EE6-88EA-B8E954815E00}"/>
              </a:ext>
            </a:extLst>
          </p:cNvPr>
          <p:cNvSpPr txBox="1"/>
          <p:nvPr/>
        </p:nvSpPr>
        <p:spPr>
          <a:xfrm>
            <a:off x="679117" y="2879046"/>
            <a:ext cx="1269899" cy="1015663"/>
          </a:xfrm>
          <a:prstGeom prst="rect">
            <a:avLst/>
          </a:prstGeom>
          <a:noFill/>
        </p:spPr>
        <p:txBody>
          <a:bodyPr wrap="none" rtlCol="0">
            <a:spAutoFit/>
          </a:bodyPr>
          <a:lstStyle/>
          <a:p>
            <a:r>
              <a:rPr lang="en-US" b="1" dirty="0">
                <a:solidFill>
                  <a:schemeClr val="accent3"/>
                </a:solidFill>
              </a:rPr>
              <a:t>Variable,</a:t>
            </a:r>
          </a:p>
          <a:p>
            <a:r>
              <a:rPr lang="en-US" b="1" dirty="0">
                <a:solidFill>
                  <a:schemeClr val="accent3"/>
                </a:solidFill>
              </a:rPr>
              <a:t>Changes</a:t>
            </a:r>
          </a:p>
          <a:p>
            <a:endParaRPr lang="en-US" dirty="0"/>
          </a:p>
        </p:txBody>
      </p:sp>
      <p:sp>
        <p:nvSpPr>
          <p:cNvPr id="2" name="TextBox 1">
            <a:extLst>
              <a:ext uri="{FF2B5EF4-FFF2-40B4-BE49-F238E27FC236}">
                <a16:creationId xmlns:a16="http://schemas.microsoft.com/office/drawing/2014/main" id="{DAF3A4B8-D727-7552-B391-75887E24C1D1}"/>
              </a:ext>
            </a:extLst>
          </p:cNvPr>
          <p:cNvSpPr txBox="1"/>
          <p:nvPr/>
        </p:nvSpPr>
        <p:spPr>
          <a:xfrm>
            <a:off x="255763" y="3028890"/>
            <a:ext cx="470000" cy="400110"/>
          </a:xfrm>
          <a:prstGeom prst="rect">
            <a:avLst/>
          </a:prstGeom>
          <a:noFill/>
        </p:spPr>
        <p:txBody>
          <a:bodyPr wrap="none" rtlCol="0">
            <a:spAutoFit/>
          </a:bodyPr>
          <a:lstStyle/>
          <a:p>
            <a:r>
              <a:rPr lang="en-US" b="1" dirty="0">
                <a:solidFill>
                  <a:srgbClr val="FF0000"/>
                </a:solidFill>
              </a:rPr>
              <a:t>#1</a:t>
            </a:r>
          </a:p>
        </p:txBody>
      </p:sp>
    </p:spTree>
    <p:extLst>
      <p:ext uri="{BB962C8B-B14F-4D97-AF65-F5344CB8AC3E}">
        <p14:creationId xmlns:p14="http://schemas.microsoft.com/office/powerpoint/2010/main" val="2432474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B412EA3A-BBA3-4D9F-A768-B503CDA50683}"/>
              </a:ext>
            </a:extLst>
          </p:cNvPr>
          <p:cNvPicPr>
            <a:picLocks noChangeAspect="1"/>
          </p:cNvPicPr>
          <p:nvPr/>
        </p:nvPicPr>
        <p:blipFill>
          <a:blip r:embed="rId2"/>
          <a:stretch>
            <a:fillRect/>
          </a:stretch>
        </p:blipFill>
        <p:spPr>
          <a:xfrm>
            <a:off x="10372923" y="4482987"/>
            <a:ext cx="1019860" cy="462769"/>
          </a:xfrm>
          <a:prstGeom prst="rect">
            <a:avLst/>
          </a:prstGeom>
        </p:spPr>
      </p:pic>
      <p:pic>
        <p:nvPicPr>
          <p:cNvPr id="33" name="Picture 32">
            <a:extLst>
              <a:ext uri="{FF2B5EF4-FFF2-40B4-BE49-F238E27FC236}">
                <a16:creationId xmlns:a16="http://schemas.microsoft.com/office/drawing/2014/main" id="{4500F63B-6038-4572-B81B-758EB2512988}"/>
              </a:ext>
            </a:extLst>
          </p:cNvPr>
          <p:cNvPicPr>
            <a:picLocks noChangeAspect="1"/>
          </p:cNvPicPr>
          <p:nvPr/>
        </p:nvPicPr>
        <p:blipFill>
          <a:blip r:embed="rId2"/>
          <a:stretch>
            <a:fillRect/>
          </a:stretch>
        </p:blipFill>
        <p:spPr>
          <a:xfrm>
            <a:off x="10372923" y="3676059"/>
            <a:ext cx="1019860" cy="462769"/>
          </a:xfrm>
          <a:prstGeom prst="rect">
            <a:avLst/>
          </a:prstGeom>
        </p:spPr>
      </p:pic>
      <p:pic>
        <p:nvPicPr>
          <p:cNvPr id="32" name="Picture 31">
            <a:extLst>
              <a:ext uri="{FF2B5EF4-FFF2-40B4-BE49-F238E27FC236}">
                <a16:creationId xmlns:a16="http://schemas.microsoft.com/office/drawing/2014/main" id="{FFB86C20-89DA-40AC-A779-010AC71CA0E4}"/>
              </a:ext>
            </a:extLst>
          </p:cNvPr>
          <p:cNvPicPr>
            <a:picLocks noChangeAspect="1"/>
          </p:cNvPicPr>
          <p:nvPr/>
        </p:nvPicPr>
        <p:blipFill>
          <a:blip r:embed="rId2"/>
          <a:stretch>
            <a:fillRect/>
          </a:stretch>
        </p:blipFill>
        <p:spPr>
          <a:xfrm>
            <a:off x="10375809" y="2765408"/>
            <a:ext cx="1019860" cy="462769"/>
          </a:xfrm>
          <a:prstGeom prst="rect">
            <a:avLst/>
          </a:prstGeom>
        </p:spPr>
      </p:pic>
      <p:sp>
        <p:nvSpPr>
          <p:cNvPr id="27" name="CuadroTexto 9">
            <a:extLst>
              <a:ext uri="{FF2B5EF4-FFF2-40B4-BE49-F238E27FC236}">
                <a16:creationId xmlns:a16="http://schemas.microsoft.com/office/drawing/2014/main" id="{AF819367-8393-45AC-99DD-E94D2D7C1267}"/>
              </a:ext>
            </a:extLst>
          </p:cNvPr>
          <p:cNvSpPr txBox="1"/>
          <p:nvPr/>
        </p:nvSpPr>
        <p:spPr>
          <a:xfrm>
            <a:off x="1082228" y="1310489"/>
            <a:ext cx="10850327" cy="584775"/>
          </a:xfrm>
          <a:prstGeom prst="rect">
            <a:avLst/>
          </a:prstGeom>
          <a:solidFill>
            <a:schemeClr val="bg1"/>
          </a:solid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Challenges for Bifacial Panels – albedo surface </a:t>
            </a:r>
            <a:endParaRPr lang="en-US" sz="2800" dirty="0">
              <a:solidFill>
                <a:srgbClr val="FF0000"/>
              </a:solidFill>
              <a:latin typeface="Calibri" panose="020F0502020204030204" pitchFamily="34" charset="0"/>
              <a:cs typeface="Calibri" panose="020F0502020204030204" pitchFamily="34" charset="0"/>
            </a:endParaRPr>
          </a:p>
        </p:txBody>
      </p:sp>
      <p:grpSp>
        <p:nvGrpSpPr>
          <p:cNvPr id="2" name="Group 1"/>
          <p:cNvGrpSpPr/>
          <p:nvPr/>
        </p:nvGrpSpPr>
        <p:grpSpPr>
          <a:xfrm>
            <a:off x="895752" y="1904546"/>
            <a:ext cx="9523935" cy="3235277"/>
            <a:chOff x="3843353" y="2003150"/>
            <a:chExt cx="6666932" cy="1976733"/>
          </a:xfrm>
        </p:grpSpPr>
        <p:sp>
          <p:nvSpPr>
            <p:cNvPr id="5" name="Elipse 4">
              <a:extLst>
                <a:ext uri="{FF2B5EF4-FFF2-40B4-BE49-F238E27FC236}">
                  <a16:creationId xmlns:a16="http://schemas.microsoft.com/office/drawing/2014/main" id="{4B3935DA-3D64-8F44-A200-484B607CED23}"/>
                </a:ext>
              </a:extLst>
            </p:cNvPr>
            <p:cNvSpPr/>
            <p:nvPr/>
          </p:nvSpPr>
          <p:spPr>
            <a:xfrm>
              <a:off x="4476894" y="2091691"/>
              <a:ext cx="370573" cy="37057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a:latin typeface="Calibri" panose="020F0502020204030204" pitchFamily="34" charset="0"/>
                  <a:cs typeface="Calibri" panose="020F0502020204030204" pitchFamily="34" charset="0"/>
                </a:rPr>
                <a:t>A</a:t>
              </a:r>
            </a:p>
          </p:txBody>
        </p:sp>
        <p:sp>
          <p:nvSpPr>
            <p:cNvPr id="11" name="CuadroTexto 10">
              <a:extLst>
                <a:ext uri="{FF2B5EF4-FFF2-40B4-BE49-F238E27FC236}">
                  <a16:creationId xmlns:a16="http://schemas.microsoft.com/office/drawing/2014/main" id="{27CE4AE3-5720-044E-BCD4-0F4EED27032B}"/>
                </a:ext>
              </a:extLst>
            </p:cNvPr>
            <p:cNvSpPr txBox="1"/>
            <p:nvPr/>
          </p:nvSpPr>
          <p:spPr>
            <a:xfrm>
              <a:off x="4938907" y="2171100"/>
              <a:ext cx="5024581" cy="225659"/>
            </a:xfrm>
            <a:prstGeom prst="rect">
              <a:avLst/>
            </a:prstGeom>
            <a:noFill/>
          </p:spPr>
          <p:txBody>
            <a:bodyPr wrap="square" rtlCol="0">
              <a:spAutoFit/>
            </a:bodyPr>
            <a:lstStyle/>
            <a:p>
              <a:r>
                <a:rPr lang="en-US" sz="1800" b="1" dirty="0">
                  <a:latin typeface="Calibri" panose="020F0502020204030204" pitchFamily="34" charset="0"/>
                  <a:cs typeface="Calibri" panose="020F0502020204030204" pitchFamily="34" charset="0"/>
                </a:rPr>
                <a:t>Bifacial adoption </a:t>
              </a:r>
              <a:r>
                <a:rPr lang="en-US" sz="1200" dirty="0">
                  <a:latin typeface="Calibri" panose="020F0502020204030204" pitchFamily="34" charset="0"/>
                  <a:cs typeface="Calibri" panose="020F0502020204030204" pitchFamily="34" charset="0"/>
                </a:rPr>
                <a:t>is happening </a:t>
              </a:r>
              <a:r>
                <a:rPr lang="en-US" sz="1200" b="1" dirty="0">
                  <a:solidFill>
                    <a:schemeClr val="accent3"/>
                  </a:solidFill>
                  <a:latin typeface="Calibri" panose="020F0502020204030204" pitchFamily="34" charset="0"/>
                  <a:cs typeface="Calibri" panose="020F0502020204030204" pitchFamily="34" charset="0"/>
                </a:rPr>
                <a:t>much faster </a:t>
              </a:r>
              <a:r>
                <a:rPr lang="en-US" sz="1200" dirty="0">
                  <a:latin typeface="Calibri" panose="020F0502020204030204" pitchFamily="34" charset="0"/>
                  <a:cs typeface="Calibri" panose="020F0502020204030204" pitchFamily="34" charset="0"/>
                </a:rPr>
                <a:t>than anticipated </a:t>
              </a:r>
              <a:r>
                <a:rPr lang="en-US" sz="1200" b="1" dirty="0">
                  <a:solidFill>
                    <a:srgbClr val="FF0000"/>
                  </a:solidFill>
                  <a:latin typeface="Calibri" panose="020F0502020204030204" pitchFamily="34" charset="0"/>
                  <a:cs typeface="Calibri" panose="020F0502020204030204" pitchFamily="34" charset="0"/>
                </a:rPr>
                <a:t>Without </a:t>
              </a:r>
              <a:r>
                <a:rPr lang="en-US" sz="1200" dirty="0">
                  <a:latin typeface="Calibri" panose="020F0502020204030204" pitchFamily="34" charset="0"/>
                  <a:cs typeface="Calibri" panose="020F0502020204030204" pitchFamily="34" charset="0"/>
                </a:rPr>
                <a:t>a lasting solution for </a:t>
              </a:r>
              <a:r>
                <a:rPr lang="en-US" sz="1200" b="1" dirty="0">
                  <a:solidFill>
                    <a:srgbClr val="FF0000"/>
                  </a:solidFill>
                  <a:latin typeface="Calibri" panose="020F0502020204030204" pitchFamily="34" charset="0"/>
                  <a:cs typeface="Calibri" panose="020F0502020204030204" pitchFamily="34" charset="0"/>
                </a:rPr>
                <a:t>ALBEDO</a:t>
              </a:r>
            </a:p>
          </p:txBody>
        </p:sp>
        <p:sp>
          <p:nvSpPr>
            <p:cNvPr id="12" name="Elipse 11">
              <a:extLst>
                <a:ext uri="{FF2B5EF4-FFF2-40B4-BE49-F238E27FC236}">
                  <a16:creationId xmlns:a16="http://schemas.microsoft.com/office/drawing/2014/main" id="{4F570FE6-BA10-A540-B7C3-8B9679FF0243}"/>
                </a:ext>
              </a:extLst>
            </p:cNvPr>
            <p:cNvSpPr/>
            <p:nvPr/>
          </p:nvSpPr>
          <p:spPr>
            <a:xfrm>
              <a:off x="4476894" y="2566103"/>
              <a:ext cx="370573" cy="37057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latin typeface="Calibri" panose="020F0502020204030204" pitchFamily="34" charset="0"/>
                  <a:cs typeface="Calibri" panose="020F0502020204030204" pitchFamily="34" charset="0"/>
                </a:rPr>
                <a:t>B</a:t>
              </a:r>
            </a:p>
          </p:txBody>
        </p:sp>
        <p:sp>
          <p:nvSpPr>
            <p:cNvPr id="13" name="CuadroTexto 12">
              <a:extLst>
                <a:ext uri="{FF2B5EF4-FFF2-40B4-BE49-F238E27FC236}">
                  <a16:creationId xmlns:a16="http://schemas.microsoft.com/office/drawing/2014/main" id="{533ECCA8-82C4-9246-8E5A-D2849312CC70}"/>
                </a:ext>
              </a:extLst>
            </p:cNvPr>
            <p:cNvSpPr txBox="1"/>
            <p:nvPr/>
          </p:nvSpPr>
          <p:spPr>
            <a:xfrm>
              <a:off x="4938905" y="2638330"/>
              <a:ext cx="5423646" cy="225659"/>
            </a:xfrm>
            <a:prstGeom prst="rect">
              <a:avLst/>
            </a:prstGeom>
            <a:noFill/>
          </p:spPr>
          <p:txBody>
            <a:bodyPr wrap="square" rtlCol="0">
              <a:spAutoFit/>
            </a:bodyPr>
            <a:lstStyle/>
            <a:p>
              <a:r>
                <a:rPr lang="en-US" sz="1800" b="1" dirty="0">
                  <a:latin typeface="Calibri" panose="020F0502020204030204" pitchFamily="34" charset="0"/>
                  <a:cs typeface="Calibri" panose="020F0502020204030204" pitchFamily="34" charset="0"/>
                </a:rPr>
                <a:t>Modeling energy production </a:t>
              </a:r>
              <a:r>
                <a:rPr lang="en-US" sz="1200" dirty="0">
                  <a:latin typeface="Calibri" panose="020F0502020204030204" pitchFamily="34" charset="0"/>
                  <a:cs typeface="Calibri" panose="020F0502020204030204" pitchFamily="34" charset="0"/>
                </a:rPr>
                <a:t>of bifacial systems is in very early stages, but likely on the </a:t>
              </a:r>
              <a:r>
                <a:rPr lang="en-US" sz="1200" b="1" dirty="0">
                  <a:solidFill>
                    <a:schemeClr val="accent3"/>
                  </a:solidFill>
                  <a:latin typeface="Calibri" panose="020F0502020204030204" pitchFamily="34" charset="0"/>
                  <a:cs typeface="Calibri" panose="020F0502020204030204" pitchFamily="34" charset="0"/>
                </a:rPr>
                <a:t>conservative</a:t>
              </a:r>
              <a:r>
                <a:rPr lang="en-US" sz="1200" dirty="0">
                  <a:latin typeface="Calibri" panose="020F0502020204030204" pitchFamily="34" charset="0"/>
                  <a:cs typeface="Calibri" panose="020F0502020204030204" pitchFamily="34" charset="0"/>
                </a:rPr>
                <a:t> side</a:t>
              </a:r>
            </a:p>
          </p:txBody>
        </p:sp>
        <p:sp>
          <p:nvSpPr>
            <p:cNvPr id="16" name="Elipse 15">
              <a:extLst>
                <a:ext uri="{FF2B5EF4-FFF2-40B4-BE49-F238E27FC236}">
                  <a16:creationId xmlns:a16="http://schemas.microsoft.com/office/drawing/2014/main" id="{34502C4F-65D4-5F48-AB9E-DEA1123F1FC6}"/>
                </a:ext>
              </a:extLst>
            </p:cNvPr>
            <p:cNvSpPr/>
            <p:nvPr/>
          </p:nvSpPr>
          <p:spPr>
            <a:xfrm>
              <a:off x="4476892" y="3052376"/>
              <a:ext cx="370573" cy="37057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latin typeface="Calibri" panose="020F0502020204030204" pitchFamily="34" charset="0"/>
                  <a:cs typeface="Calibri" panose="020F0502020204030204" pitchFamily="34" charset="0"/>
                </a:rPr>
                <a:t>C</a:t>
              </a:r>
            </a:p>
          </p:txBody>
        </p:sp>
        <p:sp>
          <p:nvSpPr>
            <p:cNvPr id="17" name="CuadroTexto 16">
              <a:extLst>
                <a:ext uri="{FF2B5EF4-FFF2-40B4-BE49-F238E27FC236}">
                  <a16:creationId xmlns:a16="http://schemas.microsoft.com/office/drawing/2014/main" id="{12FFDF70-A03B-754C-9A9C-22119CAAAF9F}"/>
                </a:ext>
              </a:extLst>
            </p:cNvPr>
            <p:cNvSpPr txBox="1"/>
            <p:nvPr/>
          </p:nvSpPr>
          <p:spPr>
            <a:xfrm>
              <a:off x="4938905" y="3170623"/>
              <a:ext cx="5253934" cy="225659"/>
            </a:xfrm>
            <a:prstGeom prst="rect">
              <a:avLst/>
            </a:prstGeom>
            <a:noFill/>
          </p:spPr>
          <p:txBody>
            <a:bodyPr wrap="square" rtlCol="0">
              <a:spAutoFit/>
            </a:bodyPr>
            <a:lstStyle/>
            <a:p>
              <a:r>
                <a:rPr lang="en-US" sz="1800" b="1" dirty="0">
                  <a:latin typeface="Calibri" panose="020F0502020204030204" pitchFamily="34" charset="0"/>
                  <a:cs typeface="Calibri" panose="020F0502020204030204" pitchFamily="34" charset="0"/>
                </a:rPr>
                <a:t>Project economics </a:t>
              </a:r>
              <a:r>
                <a:rPr lang="en-US" sz="1200" dirty="0">
                  <a:latin typeface="Calibri" panose="020F0502020204030204" pitchFamily="34" charset="0"/>
                  <a:cs typeface="Calibri" panose="020F0502020204030204" pitchFamily="34" charset="0"/>
                </a:rPr>
                <a:t>are overwhelmingly favorable, but </a:t>
              </a:r>
              <a:r>
                <a:rPr lang="en-US" sz="1200" b="1" dirty="0">
                  <a:solidFill>
                    <a:schemeClr val="accent3"/>
                  </a:solidFill>
                  <a:latin typeface="Calibri" panose="020F0502020204030204" pitchFamily="34" charset="0"/>
                  <a:cs typeface="Calibri" panose="020F0502020204030204" pitchFamily="34" charset="0"/>
                </a:rPr>
                <a:t>design</a:t>
              </a:r>
              <a:r>
                <a:rPr lang="en-US" sz="1200" dirty="0">
                  <a:latin typeface="Calibri" panose="020F0502020204030204" pitchFamily="34" charset="0"/>
                  <a:cs typeface="Calibri" panose="020F0502020204030204" pitchFamily="34" charset="0"/>
                </a:rPr>
                <a:t> and </a:t>
              </a:r>
              <a:r>
                <a:rPr lang="en-US" sz="1200" b="1" dirty="0">
                  <a:solidFill>
                    <a:schemeClr val="accent3"/>
                  </a:solidFill>
                  <a:latin typeface="Calibri" panose="020F0502020204030204" pitchFamily="34" charset="0"/>
                  <a:cs typeface="Calibri" panose="020F0502020204030204" pitchFamily="34" charset="0"/>
                </a:rPr>
                <a:t>optimization</a:t>
              </a:r>
              <a:r>
                <a:rPr lang="en-US" sz="1200" dirty="0">
                  <a:latin typeface="Calibri" panose="020F0502020204030204" pitchFamily="34" charset="0"/>
                  <a:cs typeface="Calibri" panose="020F0502020204030204" pitchFamily="34" charset="0"/>
                </a:rPr>
                <a:t> require new ways of thinking</a:t>
              </a:r>
            </a:p>
          </p:txBody>
        </p:sp>
        <p:sp>
          <p:nvSpPr>
            <p:cNvPr id="18" name="Elipse 17">
              <a:extLst>
                <a:ext uri="{FF2B5EF4-FFF2-40B4-BE49-F238E27FC236}">
                  <a16:creationId xmlns:a16="http://schemas.microsoft.com/office/drawing/2014/main" id="{2B81CCDC-8F86-1D4E-AF0D-8B09DF45BEE4}"/>
                </a:ext>
              </a:extLst>
            </p:cNvPr>
            <p:cNvSpPr/>
            <p:nvPr/>
          </p:nvSpPr>
          <p:spPr>
            <a:xfrm>
              <a:off x="4476892" y="3538649"/>
              <a:ext cx="370573" cy="37057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latin typeface="Calibri" panose="020F0502020204030204" pitchFamily="34" charset="0"/>
                  <a:cs typeface="Calibri" panose="020F0502020204030204" pitchFamily="34" charset="0"/>
                </a:rPr>
                <a:t>D</a:t>
              </a:r>
            </a:p>
          </p:txBody>
        </p:sp>
        <p:sp>
          <p:nvSpPr>
            <p:cNvPr id="19" name="CuadroTexto 18">
              <a:extLst>
                <a:ext uri="{FF2B5EF4-FFF2-40B4-BE49-F238E27FC236}">
                  <a16:creationId xmlns:a16="http://schemas.microsoft.com/office/drawing/2014/main" id="{D4B1771D-05F3-9849-94C0-7A14C4F63472}"/>
                </a:ext>
              </a:extLst>
            </p:cNvPr>
            <p:cNvSpPr txBox="1"/>
            <p:nvPr/>
          </p:nvSpPr>
          <p:spPr>
            <a:xfrm>
              <a:off x="4938905" y="3678390"/>
              <a:ext cx="5571380" cy="225659"/>
            </a:xfrm>
            <a:prstGeom prst="rect">
              <a:avLst/>
            </a:prstGeom>
            <a:noFill/>
          </p:spPr>
          <p:txBody>
            <a:bodyPr wrap="square" rtlCol="0">
              <a:spAutoFit/>
            </a:bodyPr>
            <a:lstStyle/>
            <a:p>
              <a:r>
                <a:rPr lang="en-US" sz="1800" b="1" dirty="0">
                  <a:latin typeface="Calibri" panose="020F0502020204030204" pitchFamily="34" charset="0"/>
                  <a:cs typeface="Calibri" panose="020F0502020204030204" pitchFamily="34" charset="0"/>
                </a:rPr>
                <a:t>Performance guarantees </a:t>
              </a:r>
              <a:r>
                <a:rPr lang="en-US" sz="1200" dirty="0">
                  <a:latin typeface="Calibri" panose="020F0502020204030204" pitchFamily="34" charset="0"/>
                  <a:cs typeface="Calibri" panose="020F0502020204030204" pitchFamily="34" charset="0"/>
                </a:rPr>
                <a:t>will be challenging, but </a:t>
              </a:r>
              <a:r>
                <a:rPr lang="en-US" sz="1200" b="1" dirty="0">
                  <a:solidFill>
                    <a:schemeClr val="accent3"/>
                  </a:solidFill>
                  <a:latin typeface="Calibri" panose="020F0502020204030204" pitchFamily="34" charset="0"/>
                  <a:cs typeface="Calibri" panose="020F0502020204030204" pitchFamily="34" charset="0"/>
                </a:rPr>
                <a:t>international standards </a:t>
              </a:r>
              <a:r>
                <a:rPr lang="en-US" sz="1200" dirty="0">
                  <a:latin typeface="Calibri" panose="020F0502020204030204" pitchFamily="34" charset="0"/>
                  <a:cs typeface="Calibri" panose="020F0502020204030204" pitchFamily="34" charset="0"/>
                </a:rPr>
                <a:t>will be necessary to pave the way</a:t>
              </a:r>
            </a:p>
          </p:txBody>
        </p:sp>
        <p:pic>
          <p:nvPicPr>
            <p:cNvPr id="14" name="Picture 13">
              <a:extLst>
                <a:ext uri="{FF2B5EF4-FFF2-40B4-BE49-F238E27FC236}">
                  <a16:creationId xmlns:a16="http://schemas.microsoft.com/office/drawing/2014/main" id="{F7387496-A7D8-4FCC-B1DE-913EBF0EFC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5463" y="3467987"/>
              <a:ext cx="354390" cy="511896"/>
            </a:xfrm>
            <a:prstGeom prst="rect">
              <a:avLst/>
            </a:prstGeom>
          </p:spPr>
        </p:pic>
        <p:pic>
          <p:nvPicPr>
            <p:cNvPr id="15" name="Picture 14">
              <a:extLst>
                <a:ext uri="{FF2B5EF4-FFF2-40B4-BE49-F238E27FC236}">
                  <a16:creationId xmlns:a16="http://schemas.microsoft.com/office/drawing/2014/main" id="{ED8799C4-3645-4746-AA26-D13D7AEB1C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5173" y="2962875"/>
              <a:ext cx="494970" cy="438581"/>
            </a:xfrm>
            <a:prstGeom prst="rect">
              <a:avLst/>
            </a:prstGeom>
          </p:spPr>
        </p:pic>
        <p:pic>
          <p:nvPicPr>
            <p:cNvPr id="20" name="Imagen 36">
              <a:extLst>
                <a:ext uri="{FF2B5EF4-FFF2-40B4-BE49-F238E27FC236}">
                  <a16:creationId xmlns:a16="http://schemas.microsoft.com/office/drawing/2014/main" id="{BCB71638-06F0-41F7-A59A-B508F282F1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90481" y="2003150"/>
              <a:ext cx="539960" cy="469250"/>
            </a:xfrm>
            <a:prstGeom prst="rect">
              <a:avLst/>
            </a:prstGeom>
          </p:spPr>
        </p:pic>
        <p:pic>
          <p:nvPicPr>
            <p:cNvPr id="21" name="Picture 20">
              <a:extLst>
                <a:ext uri="{FF2B5EF4-FFF2-40B4-BE49-F238E27FC236}">
                  <a16:creationId xmlns:a16="http://schemas.microsoft.com/office/drawing/2014/main" id="{7712A325-24F3-487C-98BA-A0CCA0A392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43353" y="2545997"/>
              <a:ext cx="538610" cy="323166"/>
            </a:xfrm>
            <a:prstGeom prst="rect">
              <a:avLst/>
            </a:prstGeom>
          </p:spPr>
        </p:pic>
      </p:grpSp>
      <p:sp>
        <p:nvSpPr>
          <p:cNvPr id="22" name="CuadroTexto 6">
            <a:extLst>
              <a:ext uri="{FF2B5EF4-FFF2-40B4-BE49-F238E27FC236}">
                <a16:creationId xmlns:a16="http://schemas.microsoft.com/office/drawing/2014/main" id="{EB1EF664-B6F6-2D4B-8247-D7C53DF60ACA}"/>
              </a:ext>
            </a:extLst>
          </p:cNvPr>
          <p:cNvSpPr txBox="1"/>
          <p:nvPr/>
        </p:nvSpPr>
        <p:spPr>
          <a:xfrm>
            <a:off x="302185" y="46745"/>
            <a:ext cx="8039778" cy="646331"/>
          </a:xfrm>
          <a:prstGeom prst="rect">
            <a:avLst/>
          </a:prstGeom>
          <a:noFill/>
        </p:spPr>
        <p:txBody>
          <a:bodyPr wrap="square" rtlCol="0">
            <a:spAutoFit/>
          </a:bodyPr>
          <a:lstStyle/>
          <a:p>
            <a:r>
              <a:rPr lang="en-US" sz="3600" dirty="0">
                <a:solidFill>
                  <a:schemeClr val="bg1"/>
                </a:solidFill>
                <a:latin typeface="Calibri" panose="020F0502020204030204" pitchFamily="34" charset="0"/>
                <a:cs typeface="Calibri" panose="020F0502020204030204" pitchFamily="34" charset="0"/>
              </a:rPr>
              <a:t>Challenges for Bifacial Panels - ALBEDO</a:t>
            </a:r>
          </a:p>
        </p:txBody>
      </p:sp>
      <p:sp>
        <p:nvSpPr>
          <p:cNvPr id="9" name="TextBox 8">
            <a:extLst>
              <a:ext uri="{FF2B5EF4-FFF2-40B4-BE49-F238E27FC236}">
                <a16:creationId xmlns:a16="http://schemas.microsoft.com/office/drawing/2014/main" id="{FFE6102C-F4ED-4B30-BD45-BD1CFBAD46D5}"/>
              </a:ext>
            </a:extLst>
          </p:cNvPr>
          <p:cNvSpPr txBox="1"/>
          <p:nvPr/>
        </p:nvSpPr>
        <p:spPr>
          <a:xfrm>
            <a:off x="2460785" y="2694524"/>
            <a:ext cx="7066550" cy="400110"/>
          </a:xfrm>
          <a:prstGeom prst="rect">
            <a:avLst/>
          </a:prstGeom>
          <a:noFill/>
        </p:spPr>
        <p:txBody>
          <a:bodyPr wrap="none" rtlCol="0">
            <a:spAutoFit/>
          </a:bodyPr>
          <a:lstStyle/>
          <a:p>
            <a:r>
              <a:rPr lang="en-US" dirty="0">
                <a:solidFill>
                  <a:srgbClr val="FF0000"/>
                </a:solidFill>
              </a:rPr>
              <a:t>DEVELOPERs, EPCs, INVESTORs – MODELING ENERGY</a:t>
            </a:r>
          </a:p>
        </p:txBody>
      </p:sp>
      <p:sp>
        <p:nvSpPr>
          <p:cNvPr id="30" name="TextBox 29">
            <a:extLst>
              <a:ext uri="{FF2B5EF4-FFF2-40B4-BE49-F238E27FC236}">
                <a16:creationId xmlns:a16="http://schemas.microsoft.com/office/drawing/2014/main" id="{35F26FE4-6834-4C0F-8DD6-0576F9F81710}"/>
              </a:ext>
            </a:extLst>
          </p:cNvPr>
          <p:cNvSpPr txBox="1"/>
          <p:nvPr/>
        </p:nvSpPr>
        <p:spPr>
          <a:xfrm>
            <a:off x="2460785" y="3563071"/>
            <a:ext cx="5958682" cy="400110"/>
          </a:xfrm>
          <a:prstGeom prst="rect">
            <a:avLst/>
          </a:prstGeom>
          <a:noFill/>
        </p:spPr>
        <p:txBody>
          <a:bodyPr wrap="none" rtlCol="0">
            <a:spAutoFit/>
          </a:bodyPr>
          <a:lstStyle/>
          <a:p>
            <a:r>
              <a:rPr lang="en-US" dirty="0">
                <a:solidFill>
                  <a:srgbClr val="FF0000"/>
                </a:solidFill>
              </a:rPr>
              <a:t>DEVELOPERs, EPCs – DESIGN, ENGINEERING </a:t>
            </a:r>
          </a:p>
        </p:txBody>
      </p:sp>
      <p:sp>
        <p:nvSpPr>
          <p:cNvPr id="31" name="TextBox 30">
            <a:extLst>
              <a:ext uri="{FF2B5EF4-FFF2-40B4-BE49-F238E27FC236}">
                <a16:creationId xmlns:a16="http://schemas.microsoft.com/office/drawing/2014/main" id="{B6D21775-7054-4292-8AEC-3D09ABE90D43}"/>
              </a:ext>
            </a:extLst>
          </p:cNvPr>
          <p:cNvSpPr txBox="1"/>
          <p:nvPr/>
        </p:nvSpPr>
        <p:spPr>
          <a:xfrm>
            <a:off x="2460784" y="4390773"/>
            <a:ext cx="7541039" cy="400110"/>
          </a:xfrm>
          <a:prstGeom prst="rect">
            <a:avLst/>
          </a:prstGeom>
          <a:noFill/>
        </p:spPr>
        <p:txBody>
          <a:bodyPr wrap="none" rtlCol="0">
            <a:spAutoFit/>
          </a:bodyPr>
          <a:lstStyle/>
          <a:p>
            <a:r>
              <a:rPr lang="en-US" dirty="0">
                <a:solidFill>
                  <a:srgbClr val="FF0000"/>
                </a:solidFill>
              </a:rPr>
              <a:t>DEVELOPERs, INVESTORs – PRODUCTION PERFORMANCE</a:t>
            </a:r>
          </a:p>
        </p:txBody>
      </p:sp>
      <p:grpSp>
        <p:nvGrpSpPr>
          <p:cNvPr id="37" name="Group 36">
            <a:extLst>
              <a:ext uri="{FF2B5EF4-FFF2-40B4-BE49-F238E27FC236}">
                <a16:creationId xmlns:a16="http://schemas.microsoft.com/office/drawing/2014/main" id="{A55E9554-8194-48D5-9F97-C401E706A153}"/>
              </a:ext>
            </a:extLst>
          </p:cNvPr>
          <p:cNvGrpSpPr/>
          <p:nvPr/>
        </p:nvGrpSpPr>
        <p:grpSpPr>
          <a:xfrm>
            <a:off x="616645" y="1313094"/>
            <a:ext cx="11229316" cy="5396711"/>
            <a:chOff x="554098" y="1310489"/>
            <a:chExt cx="11229316" cy="5396711"/>
          </a:xfrm>
        </p:grpSpPr>
        <p:grpSp>
          <p:nvGrpSpPr>
            <p:cNvPr id="29" name="Group 28">
              <a:extLst>
                <a:ext uri="{FF2B5EF4-FFF2-40B4-BE49-F238E27FC236}">
                  <a16:creationId xmlns:a16="http://schemas.microsoft.com/office/drawing/2014/main" id="{58C35DD2-E6F3-472F-B002-E63F71F9B70C}"/>
                </a:ext>
              </a:extLst>
            </p:cNvPr>
            <p:cNvGrpSpPr/>
            <p:nvPr/>
          </p:nvGrpSpPr>
          <p:grpSpPr>
            <a:xfrm>
              <a:off x="554098" y="1310489"/>
              <a:ext cx="11229316" cy="5396711"/>
              <a:chOff x="157231" y="1306245"/>
              <a:chExt cx="11229316" cy="5396711"/>
            </a:xfrm>
          </p:grpSpPr>
          <p:grpSp>
            <p:nvGrpSpPr>
              <p:cNvPr id="6" name="Group 5">
                <a:extLst>
                  <a:ext uri="{FF2B5EF4-FFF2-40B4-BE49-F238E27FC236}">
                    <a16:creationId xmlns:a16="http://schemas.microsoft.com/office/drawing/2014/main" id="{52DFEECB-CF4A-46BF-91E5-D34E54D061F5}"/>
                  </a:ext>
                </a:extLst>
              </p:cNvPr>
              <p:cNvGrpSpPr/>
              <p:nvPr/>
            </p:nvGrpSpPr>
            <p:grpSpPr>
              <a:xfrm>
                <a:off x="671707" y="1306245"/>
                <a:ext cx="10671164" cy="3775768"/>
                <a:chOff x="671707" y="1306245"/>
                <a:chExt cx="10671164" cy="3775768"/>
              </a:xfrm>
            </p:grpSpPr>
            <p:sp>
              <p:nvSpPr>
                <p:cNvPr id="10" name="CuadroTexto 9">
                  <a:extLst>
                    <a:ext uri="{FF2B5EF4-FFF2-40B4-BE49-F238E27FC236}">
                      <a16:creationId xmlns:a16="http://schemas.microsoft.com/office/drawing/2014/main" id="{661A524B-6FF3-5A4D-AD3E-967BFD4B95FE}"/>
                    </a:ext>
                  </a:extLst>
                </p:cNvPr>
                <p:cNvSpPr txBox="1"/>
                <p:nvPr/>
              </p:nvSpPr>
              <p:spPr>
                <a:xfrm>
                  <a:off x="671707" y="1306245"/>
                  <a:ext cx="10645005" cy="584775"/>
                </a:xfrm>
                <a:prstGeom prst="rect">
                  <a:avLst/>
                </a:prstGeom>
                <a:solidFill>
                  <a:schemeClr val="bg1"/>
                </a:solidFill>
              </p:spPr>
              <p:txBody>
                <a:bodyPr wrap="square" rtlCol="0">
                  <a:spAutoFit/>
                </a:bodyPr>
                <a:lstStyle/>
                <a:p>
                  <a:r>
                    <a:rPr lang="en-US" sz="3200" dirty="0">
                      <a:solidFill>
                        <a:srgbClr val="00B0F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Solved</a:t>
                  </a:r>
                  <a:r>
                    <a:rPr lang="en-US" sz="3200" dirty="0">
                      <a:solidFill>
                        <a:schemeClr val="accent5">
                          <a:lumMod val="75000"/>
                        </a:schemeClr>
                      </a:solidFill>
                      <a:latin typeface="Calibri" panose="020F0502020204030204" pitchFamily="34" charset="0"/>
                      <a:cs typeface="Calibri" panose="020F0502020204030204" pitchFamily="34" charset="0"/>
                    </a:rPr>
                    <a:t> to these Challenges with </a:t>
                  </a:r>
                  <a:r>
                    <a:rPr lang="en-US" sz="3200" b="1" dirty="0">
                      <a:solidFill>
                        <a:srgbClr val="00B05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TERRA PAVE </a:t>
                  </a:r>
                  <a:r>
                    <a:rPr lang="en-US" sz="3200" dirty="0">
                      <a:solidFill>
                        <a:schemeClr val="accent5">
                          <a:lumMod val="75000"/>
                        </a:schemeClr>
                      </a:solidFill>
                      <a:latin typeface="Calibri" panose="020F0502020204030204" pitchFamily="34" charset="0"/>
                      <a:cs typeface="Calibri" panose="020F0502020204030204" pitchFamily="34" charset="0"/>
                    </a:rPr>
                    <a:t>Products</a:t>
                  </a:r>
                  <a:endParaRPr lang="en-US" sz="2800" dirty="0">
                    <a:solidFill>
                      <a:schemeClr val="accent5">
                        <a:lumMod val="75000"/>
                      </a:schemeClr>
                    </a:solidFill>
                    <a:latin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F915CA46-859F-4549-8C02-D45EDD876CA9}"/>
                    </a:ext>
                  </a:extLst>
                </p:cNvPr>
                <p:cNvGrpSpPr/>
                <p:nvPr/>
              </p:nvGrpSpPr>
              <p:grpSpPr>
                <a:xfrm>
                  <a:off x="9727390" y="1738712"/>
                  <a:ext cx="1615481" cy="3343301"/>
                  <a:chOff x="9864955" y="1375942"/>
                  <a:chExt cx="1615481" cy="3343301"/>
                </a:xfrm>
              </p:grpSpPr>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64955" y="1375942"/>
                    <a:ext cx="1567981" cy="844619"/>
                  </a:xfrm>
                  <a:prstGeom prst="rect">
                    <a:avLst/>
                  </a:prstGeom>
                </p:spPr>
              </p:pic>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12455" y="2179983"/>
                    <a:ext cx="1567981" cy="844619"/>
                  </a:xfrm>
                  <a:prstGeom prst="rect">
                    <a:avLst/>
                  </a:prstGeom>
                </p:spPr>
              </p:pic>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12454" y="3046151"/>
                    <a:ext cx="1567981" cy="844619"/>
                  </a:xfrm>
                  <a:prstGeom prst="rect">
                    <a:avLst/>
                  </a:prstGeom>
                </p:spPr>
              </p:pic>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12452" y="3874624"/>
                    <a:ext cx="1567981" cy="844619"/>
                  </a:xfrm>
                  <a:prstGeom prst="rect">
                    <a:avLst/>
                  </a:prstGeom>
                </p:spPr>
              </p:pic>
            </p:grpSp>
          </p:grpSp>
          <p:sp>
            <p:nvSpPr>
              <p:cNvPr id="7" name="TextBox 6">
                <a:extLst>
                  <a:ext uri="{FF2B5EF4-FFF2-40B4-BE49-F238E27FC236}">
                    <a16:creationId xmlns:a16="http://schemas.microsoft.com/office/drawing/2014/main" id="{AEC8FB14-12CE-4DCD-B426-308FF2F11EDA}"/>
                  </a:ext>
                </a:extLst>
              </p:cNvPr>
              <p:cNvSpPr txBox="1"/>
              <p:nvPr/>
            </p:nvSpPr>
            <p:spPr>
              <a:xfrm>
                <a:off x="157231" y="5329187"/>
                <a:ext cx="9083384" cy="707886"/>
              </a:xfrm>
              <a:prstGeom prst="rect">
                <a:avLst/>
              </a:prstGeom>
              <a:noFill/>
            </p:spPr>
            <p:txBody>
              <a:bodyPr wrap="none" rtlCol="0">
                <a:spAutoFit/>
              </a:bodyPr>
              <a:lstStyle/>
              <a:p>
                <a:r>
                  <a:rPr lang="en-US" b="1" dirty="0">
                    <a:solidFill>
                      <a:schemeClr val="accent5">
                        <a:lumMod val="75000"/>
                      </a:schemeClr>
                    </a:solidFill>
                  </a:rPr>
                  <a:t>DEVELOPERS, EPCs, INVESTORS, MANUFACTURERS, LAND OWNERS, </a:t>
                </a:r>
              </a:p>
              <a:p>
                <a:r>
                  <a:rPr lang="en-US" b="1" dirty="0">
                    <a:solidFill>
                      <a:schemeClr val="accent5">
                        <a:lumMod val="75000"/>
                      </a:schemeClr>
                    </a:solidFill>
                  </a:rPr>
                  <a:t>UTILITIES, PEOPLE &amp; LIVING SPECIES OF THE EARTH </a:t>
                </a:r>
              </a:p>
            </p:txBody>
          </p:sp>
          <p:sp>
            <p:nvSpPr>
              <p:cNvPr id="8" name="Arrow: Right 7">
                <a:extLst>
                  <a:ext uri="{FF2B5EF4-FFF2-40B4-BE49-F238E27FC236}">
                    <a16:creationId xmlns:a16="http://schemas.microsoft.com/office/drawing/2014/main" id="{A75A8756-9B0A-4981-8ED1-1DB53688EB08}"/>
                  </a:ext>
                </a:extLst>
              </p:cNvPr>
              <p:cNvSpPr/>
              <p:nvPr/>
            </p:nvSpPr>
            <p:spPr bwMode="auto">
              <a:xfrm>
                <a:off x="8141905" y="5650022"/>
                <a:ext cx="1492980" cy="461246"/>
              </a:xfrm>
              <a:prstGeom prst="rightArrow">
                <a:avLst/>
              </a:prstGeom>
              <a:solidFill>
                <a:srgbClr val="34BFFE"/>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05" charset="0"/>
                </a:endParaRPr>
              </a:p>
            </p:txBody>
          </p:sp>
          <p:pic>
            <p:nvPicPr>
              <p:cNvPr id="28" name="Picture 27">
                <a:extLst>
                  <a:ext uri="{FF2B5EF4-FFF2-40B4-BE49-F238E27FC236}">
                    <a16:creationId xmlns:a16="http://schemas.microsoft.com/office/drawing/2014/main" id="{071B6D3D-C182-4201-8361-ACC7C348BBC9}"/>
                  </a:ext>
                </a:extLst>
              </p:cNvPr>
              <p:cNvPicPr>
                <a:picLocks noChangeAspect="1"/>
              </p:cNvPicPr>
              <p:nvPr/>
            </p:nvPicPr>
            <p:blipFill>
              <a:blip r:embed="rId8"/>
              <a:stretch>
                <a:fillRect/>
              </a:stretch>
            </p:blipFill>
            <p:spPr>
              <a:xfrm>
                <a:off x="9731215" y="5116917"/>
                <a:ext cx="1655332" cy="1586039"/>
              </a:xfrm>
              <a:prstGeom prst="rect">
                <a:avLst/>
              </a:prstGeom>
            </p:spPr>
          </p:pic>
        </p:grpSp>
        <p:pic>
          <p:nvPicPr>
            <p:cNvPr id="36" name="Picture 35">
              <a:extLst>
                <a:ext uri="{FF2B5EF4-FFF2-40B4-BE49-F238E27FC236}">
                  <a16:creationId xmlns:a16="http://schemas.microsoft.com/office/drawing/2014/main" id="{6C37B072-1E33-425F-A475-13EF24DCCCD9}"/>
                </a:ext>
              </a:extLst>
            </p:cNvPr>
            <p:cNvPicPr>
              <a:picLocks noChangeAspect="1"/>
            </p:cNvPicPr>
            <p:nvPr/>
          </p:nvPicPr>
          <p:blipFill>
            <a:blip r:embed="rId9"/>
            <a:stretch>
              <a:fillRect/>
            </a:stretch>
          </p:blipFill>
          <p:spPr>
            <a:xfrm>
              <a:off x="7425699" y="5741111"/>
              <a:ext cx="1987535" cy="499629"/>
            </a:xfrm>
            <a:prstGeom prst="rect">
              <a:avLst/>
            </a:prstGeom>
          </p:spPr>
        </p:pic>
      </p:grpSp>
    </p:spTree>
    <p:extLst>
      <p:ext uri="{BB962C8B-B14F-4D97-AF65-F5344CB8AC3E}">
        <p14:creationId xmlns:p14="http://schemas.microsoft.com/office/powerpoint/2010/main" val="135559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circle(in)">
                                      <p:cBhvr>
                                        <p:cTn id="7"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4"/>
          <p:cNvSpPr>
            <a:spLocks noChangeArrowheads="1"/>
          </p:cNvSpPr>
          <p:nvPr/>
        </p:nvSpPr>
        <p:spPr bwMode="auto">
          <a:xfrm>
            <a:off x="1524000" y="-609600"/>
            <a:ext cx="9144000" cy="900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52352" rIns="0" bIns="38088">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400" b="1" i="1">
              <a:solidFill>
                <a:schemeClr val="tx1"/>
              </a:solidFill>
              <a:latin typeface="Arial" panose="020B0604020202020204" pitchFamily="34" charset="0"/>
            </a:endParaRPr>
          </a:p>
          <a:p>
            <a:pPr eaLnBrk="1" hangingPunct="1">
              <a:spcBef>
                <a:spcPct val="0"/>
              </a:spcBef>
              <a:buClrTx/>
              <a:buSzTx/>
              <a:buFontTx/>
              <a:buNone/>
            </a:pPr>
            <a:r>
              <a:rPr lang="en-US" altLang="en-US" sz="1400" b="1" i="1">
                <a:solidFill>
                  <a:schemeClr val="tx1"/>
                </a:solidFill>
                <a:latin typeface="Arial" panose="020B0604020202020204" pitchFamily="34" charset="0"/>
              </a:rPr>
              <a:t> </a:t>
            </a: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1268" name="Rectangle 5"/>
          <p:cNvSpPr>
            <a:spLocks noChangeArrowheads="1"/>
          </p:cNvSpPr>
          <p:nvPr/>
        </p:nvSpPr>
        <p:spPr bwMode="auto">
          <a:xfrm>
            <a:off x="1524000" y="6257925"/>
            <a:ext cx="9144000" cy="900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52352" rIns="0" bIns="38088">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400" b="1" i="1">
              <a:solidFill>
                <a:schemeClr val="tx1"/>
              </a:solidFill>
              <a:latin typeface="Arial" panose="020B0604020202020204" pitchFamily="34" charset="0"/>
            </a:endParaRPr>
          </a:p>
          <a:p>
            <a:pPr eaLnBrk="1" hangingPunct="1">
              <a:spcBef>
                <a:spcPct val="0"/>
              </a:spcBef>
              <a:buClrTx/>
              <a:buSzTx/>
              <a:buFontTx/>
              <a:buNone/>
            </a:pPr>
            <a:r>
              <a:rPr lang="en-US" altLang="en-US" sz="1400" b="1" i="1">
                <a:solidFill>
                  <a:schemeClr val="tx1"/>
                </a:solidFill>
                <a:latin typeface="Arial" panose="020B0604020202020204" pitchFamily="34" charset="0"/>
              </a:rPr>
              <a:t> </a:t>
            </a:r>
          </a:p>
          <a:p>
            <a:pPr>
              <a:spcBef>
                <a:spcPct val="0"/>
              </a:spcBef>
              <a:buClrTx/>
              <a:buSzTx/>
              <a:buFontTx/>
              <a:buNone/>
            </a:pPr>
            <a:endParaRPr lang="en-US" altLang="en-US" sz="1800">
              <a:solidFill>
                <a:schemeClr val="tx1"/>
              </a:solidFill>
              <a:latin typeface="Arial" panose="020B0604020202020204" pitchFamily="34" charset="0"/>
            </a:endParaRPr>
          </a:p>
        </p:txBody>
      </p:sp>
      <p:grpSp>
        <p:nvGrpSpPr>
          <p:cNvPr id="25" name="Group 24">
            <a:extLst>
              <a:ext uri="{FF2B5EF4-FFF2-40B4-BE49-F238E27FC236}">
                <a16:creationId xmlns:a16="http://schemas.microsoft.com/office/drawing/2014/main" id="{ECFB67BE-36D3-7F8F-D7C0-C2209BE1278F}"/>
              </a:ext>
            </a:extLst>
          </p:cNvPr>
          <p:cNvGrpSpPr/>
          <p:nvPr/>
        </p:nvGrpSpPr>
        <p:grpSpPr>
          <a:xfrm>
            <a:off x="1162874" y="594573"/>
            <a:ext cx="10030605" cy="3933191"/>
            <a:chOff x="5309538" y="720388"/>
            <a:chExt cx="9654120" cy="3933191"/>
          </a:xfrm>
        </p:grpSpPr>
        <p:pic>
          <p:nvPicPr>
            <p:cNvPr id="16" name="Picture 15">
              <a:extLst>
                <a:ext uri="{FF2B5EF4-FFF2-40B4-BE49-F238E27FC236}">
                  <a16:creationId xmlns:a16="http://schemas.microsoft.com/office/drawing/2014/main" id="{9A62129A-3DC1-9101-8DB1-ECF3CDAFA352}"/>
                </a:ext>
              </a:extLst>
            </p:cNvPr>
            <p:cNvPicPr>
              <a:picLocks noChangeAspect="1"/>
            </p:cNvPicPr>
            <p:nvPr/>
          </p:nvPicPr>
          <p:blipFill>
            <a:blip r:embed="rId3"/>
            <a:stretch>
              <a:fillRect/>
            </a:stretch>
          </p:blipFill>
          <p:spPr>
            <a:xfrm>
              <a:off x="8827992" y="1132717"/>
              <a:ext cx="2078437" cy="1081207"/>
            </a:xfrm>
            <a:prstGeom prst="rect">
              <a:avLst/>
            </a:prstGeom>
          </p:spPr>
        </p:pic>
        <p:sp>
          <p:nvSpPr>
            <p:cNvPr id="18" name="TextBox 17">
              <a:extLst>
                <a:ext uri="{FF2B5EF4-FFF2-40B4-BE49-F238E27FC236}">
                  <a16:creationId xmlns:a16="http://schemas.microsoft.com/office/drawing/2014/main" id="{1E98BD9F-3C69-64A2-40BA-4B43358E3053}"/>
                </a:ext>
              </a:extLst>
            </p:cNvPr>
            <p:cNvSpPr txBox="1"/>
            <p:nvPr/>
          </p:nvSpPr>
          <p:spPr>
            <a:xfrm>
              <a:off x="7659956" y="720388"/>
              <a:ext cx="4558107" cy="2246769"/>
            </a:xfrm>
            <a:prstGeom prst="rect">
              <a:avLst/>
            </a:prstGeom>
            <a:noFill/>
          </p:spPr>
          <p:txBody>
            <a:bodyPr wrap="none" rtlCol="0">
              <a:spAutoFit/>
            </a:bodyPr>
            <a:lstStyle/>
            <a:p>
              <a:pPr algn="ctr"/>
              <a:r>
                <a:rPr lang="en-US" dirty="0"/>
                <a:t>Patented</a:t>
              </a:r>
            </a:p>
            <a:p>
              <a:pPr algn="ctr"/>
              <a:endParaRPr lang="en-US" dirty="0"/>
            </a:p>
            <a:p>
              <a:pPr algn="ctr"/>
              <a:endParaRPr lang="en-US" dirty="0"/>
            </a:p>
            <a:p>
              <a:pPr algn="ctr"/>
              <a:endParaRPr lang="en-US" dirty="0"/>
            </a:p>
            <a:p>
              <a:pPr algn="ctr"/>
              <a:endParaRPr lang="en-US" dirty="0"/>
            </a:p>
            <a:p>
              <a:pPr algn="ctr"/>
              <a:r>
                <a:rPr lang="en-US" dirty="0"/>
                <a:t>Tests Completed as 100% eco-friendly</a:t>
              </a:r>
            </a:p>
            <a:p>
              <a:pPr algn="ctr"/>
              <a:r>
                <a:rPr lang="en-US" dirty="0"/>
                <a:t>by</a:t>
              </a:r>
            </a:p>
          </p:txBody>
        </p:sp>
        <p:pic>
          <p:nvPicPr>
            <p:cNvPr id="20" name="Picture 19">
              <a:extLst>
                <a:ext uri="{FF2B5EF4-FFF2-40B4-BE49-F238E27FC236}">
                  <a16:creationId xmlns:a16="http://schemas.microsoft.com/office/drawing/2014/main" id="{9DBAED86-94F2-A211-29C1-589E27715FB7}"/>
                </a:ext>
              </a:extLst>
            </p:cNvPr>
            <p:cNvPicPr>
              <a:picLocks noChangeAspect="1"/>
            </p:cNvPicPr>
            <p:nvPr/>
          </p:nvPicPr>
          <p:blipFill>
            <a:blip r:embed="rId4"/>
            <a:stretch>
              <a:fillRect/>
            </a:stretch>
          </p:blipFill>
          <p:spPr>
            <a:xfrm>
              <a:off x="9127965" y="3145670"/>
              <a:ext cx="5835693" cy="1467085"/>
            </a:xfrm>
            <a:prstGeom prst="rect">
              <a:avLst/>
            </a:prstGeom>
          </p:spPr>
        </p:pic>
        <p:pic>
          <p:nvPicPr>
            <p:cNvPr id="22" name="Picture 21">
              <a:extLst>
                <a:ext uri="{FF2B5EF4-FFF2-40B4-BE49-F238E27FC236}">
                  <a16:creationId xmlns:a16="http://schemas.microsoft.com/office/drawing/2014/main" id="{833026B9-3934-7BA5-9375-E9AFB73C5974}"/>
                </a:ext>
              </a:extLst>
            </p:cNvPr>
            <p:cNvPicPr>
              <a:picLocks noChangeAspect="1"/>
            </p:cNvPicPr>
            <p:nvPr/>
          </p:nvPicPr>
          <p:blipFill>
            <a:blip r:embed="rId5"/>
            <a:stretch>
              <a:fillRect/>
            </a:stretch>
          </p:blipFill>
          <p:spPr>
            <a:xfrm>
              <a:off x="5309538" y="3145670"/>
              <a:ext cx="3518455" cy="1507909"/>
            </a:xfrm>
            <a:prstGeom prst="rect">
              <a:avLst/>
            </a:prstGeom>
          </p:spPr>
        </p:pic>
        <p:pic>
          <p:nvPicPr>
            <p:cNvPr id="24" name="Picture 23">
              <a:extLst>
                <a:ext uri="{FF2B5EF4-FFF2-40B4-BE49-F238E27FC236}">
                  <a16:creationId xmlns:a16="http://schemas.microsoft.com/office/drawing/2014/main" id="{C262D843-57D3-56F9-62F4-D0ED5323C83A}"/>
                </a:ext>
              </a:extLst>
            </p:cNvPr>
            <p:cNvPicPr>
              <a:picLocks noChangeAspect="1"/>
            </p:cNvPicPr>
            <p:nvPr/>
          </p:nvPicPr>
          <p:blipFill>
            <a:blip r:embed="rId6"/>
            <a:stretch>
              <a:fillRect/>
            </a:stretch>
          </p:blipFill>
          <p:spPr>
            <a:xfrm>
              <a:off x="11071295" y="889040"/>
              <a:ext cx="2775533" cy="1059749"/>
            </a:xfrm>
            <a:prstGeom prst="rect">
              <a:avLst/>
            </a:prstGeom>
          </p:spPr>
        </p:pic>
      </p:grpSp>
      <p:sp>
        <p:nvSpPr>
          <p:cNvPr id="2" name="TextBox 1">
            <a:extLst>
              <a:ext uri="{FF2B5EF4-FFF2-40B4-BE49-F238E27FC236}">
                <a16:creationId xmlns:a16="http://schemas.microsoft.com/office/drawing/2014/main" id="{0AA3BAA6-3F70-6145-BD1A-FFC9BC59D8BE}"/>
              </a:ext>
            </a:extLst>
          </p:cNvPr>
          <p:cNvSpPr txBox="1"/>
          <p:nvPr/>
        </p:nvSpPr>
        <p:spPr>
          <a:xfrm>
            <a:off x="3872101" y="4508413"/>
            <a:ext cx="4052363" cy="415498"/>
          </a:xfrm>
          <a:prstGeom prst="rect">
            <a:avLst/>
          </a:prstGeom>
          <a:noFill/>
        </p:spPr>
        <p:txBody>
          <a:bodyPr wrap="square" rtlCol="0">
            <a:spAutoFit/>
          </a:bodyPr>
          <a:lstStyle/>
          <a:p>
            <a:pPr algn="ctr"/>
            <a:r>
              <a:rPr lang="en-US" sz="1050" dirty="0"/>
              <a:t>More details of ECO-FRIENDLY test results can be downloaded: </a:t>
            </a:r>
            <a:r>
              <a:rPr lang="en-US" sz="1050" dirty="0">
                <a:hlinkClick r:id="rId7"/>
              </a:rPr>
              <a:t>https://www.terrapavetech.com/terrapave/sandia.pdf</a:t>
            </a:r>
            <a:r>
              <a:rPr lang="en-US" sz="1050" dirty="0"/>
              <a:t> </a:t>
            </a:r>
          </a:p>
        </p:txBody>
      </p:sp>
    </p:spTree>
    <p:extLst>
      <p:ext uri="{BB962C8B-B14F-4D97-AF65-F5344CB8AC3E}">
        <p14:creationId xmlns:p14="http://schemas.microsoft.com/office/powerpoint/2010/main" val="2059366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E0C2C-C5FD-ED11-0C02-EDD21713A834}"/>
            </a:ext>
          </a:extLst>
        </p:cNvPr>
        <p:cNvGrpSpPr/>
        <p:nvPr/>
      </p:nvGrpSpPr>
      <p:grpSpPr>
        <a:xfrm>
          <a:off x="0" y="0"/>
          <a:ext cx="0" cy="0"/>
          <a:chOff x="0" y="0"/>
          <a:chExt cx="0" cy="0"/>
        </a:xfrm>
      </p:grpSpPr>
      <p:sp>
        <p:nvSpPr>
          <p:cNvPr id="13314" name="Rectangle 7">
            <a:extLst>
              <a:ext uri="{FF2B5EF4-FFF2-40B4-BE49-F238E27FC236}">
                <a16:creationId xmlns:a16="http://schemas.microsoft.com/office/drawing/2014/main" id="{71C7E17E-543E-540D-D5D5-D88029B9EFB3}"/>
              </a:ext>
            </a:extLst>
          </p:cNvPr>
          <p:cNvSpPr>
            <a:spLocks noChangeArrowheads="1"/>
          </p:cNvSpPr>
          <p:nvPr/>
        </p:nvSpPr>
        <p:spPr bwMode="auto">
          <a:xfrm>
            <a:off x="1524000" y="-71438"/>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22" name="Rectangle 19">
            <a:extLst>
              <a:ext uri="{FF2B5EF4-FFF2-40B4-BE49-F238E27FC236}">
                <a16:creationId xmlns:a16="http://schemas.microsoft.com/office/drawing/2014/main" id="{D999D343-15C2-8A0C-0245-FE8DA9F715A6}"/>
              </a:ext>
            </a:extLst>
          </p:cNvPr>
          <p:cNvSpPr>
            <a:spLocks noChangeArrowheads="1"/>
          </p:cNvSpPr>
          <p:nvPr/>
        </p:nvSpPr>
        <p:spPr bwMode="auto">
          <a:xfrm>
            <a:off x="1524000" y="7620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endParaRPr>
          </a:p>
        </p:txBody>
      </p:sp>
      <p:sp>
        <p:nvSpPr>
          <p:cNvPr id="13323" name="Rectangle 20">
            <a:extLst>
              <a:ext uri="{FF2B5EF4-FFF2-40B4-BE49-F238E27FC236}">
                <a16:creationId xmlns:a16="http://schemas.microsoft.com/office/drawing/2014/main" id="{E43A2305-7E1C-CD91-6A8E-AE5F655D5869}"/>
              </a:ext>
            </a:extLst>
          </p:cNvPr>
          <p:cNvSpPr>
            <a:spLocks noChangeArrowheads="1"/>
          </p:cNvSpPr>
          <p:nvPr/>
        </p:nvSpPr>
        <p:spPr bwMode="auto">
          <a:xfrm>
            <a:off x="495467" y="76353"/>
            <a:ext cx="1072573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dirty="0">
              <a:solidFill>
                <a:schemeClr val="tx1"/>
              </a:solidFill>
              <a:latin typeface="Arial" panose="020B0604020202020204" pitchFamily="34" charset="0"/>
              <a:cs typeface="Times New Roman" panose="02020603050405020304" pitchFamily="18" charset="0"/>
            </a:endParaRPr>
          </a:p>
          <a:p>
            <a:pPr algn="ctr">
              <a:spcBef>
                <a:spcPct val="0"/>
              </a:spcBef>
              <a:buClrTx/>
              <a:buSzTx/>
              <a:buFontTx/>
              <a:buNone/>
            </a:pPr>
            <a:r>
              <a:rPr lang="en-US" altLang="en-US" sz="2800" dirty="0">
                <a:solidFill>
                  <a:schemeClr val="tx1"/>
                </a:solidFill>
                <a:latin typeface="Arial" panose="020B0604020202020204" pitchFamily="34" charset="0"/>
                <a:cs typeface="Times New Roman" panose="02020603050405020304" pitchFamily="18" charset="0"/>
              </a:rPr>
              <a:t>Maximize Production of Bi-Facial/Mono-Facial Solar Farm 365 days</a:t>
            </a:r>
          </a:p>
        </p:txBody>
      </p:sp>
      <p:pic>
        <p:nvPicPr>
          <p:cNvPr id="7" name="Picture 6">
            <a:extLst>
              <a:ext uri="{FF2B5EF4-FFF2-40B4-BE49-F238E27FC236}">
                <a16:creationId xmlns:a16="http://schemas.microsoft.com/office/drawing/2014/main" id="{DAE1F530-6E35-F4CC-B8E9-AB86ADD2559D}"/>
              </a:ext>
            </a:extLst>
          </p:cNvPr>
          <p:cNvPicPr>
            <a:picLocks noChangeAspect="1"/>
          </p:cNvPicPr>
          <p:nvPr/>
        </p:nvPicPr>
        <p:blipFill>
          <a:blip r:embed="rId3"/>
          <a:stretch>
            <a:fillRect/>
          </a:stretch>
        </p:blipFill>
        <p:spPr>
          <a:xfrm>
            <a:off x="4453533" y="1196249"/>
            <a:ext cx="7152000" cy="4022400"/>
          </a:xfrm>
          <a:prstGeom prst="rect">
            <a:avLst/>
          </a:prstGeom>
        </p:spPr>
      </p:pic>
      <p:sp>
        <p:nvSpPr>
          <p:cNvPr id="9" name="TextBox 8">
            <a:extLst>
              <a:ext uri="{FF2B5EF4-FFF2-40B4-BE49-F238E27FC236}">
                <a16:creationId xmlns:a16="http://schemas.microsoft.com/office/drawing/2014/main" id="{390795D6-F488-F286-9138-ABFDE82F6A72}"/>
              </a:ext>
            </a:extLst>
          </p:cNvPr>
          <p:cNvSpPr txBox="1"/>
          <p:nvPr/>
        </p:nvSpPr>
        <p:spPr>
          <a:xfrm>
            <a:off x="301299" y="1252768"/>
            <a:ext cx="4104713" cy="1785104"/>
          </a:xfrm>
          <a:prstGeom prst="rect">
            <a:avLst/>
          </a:prstGeom>
          <a:noFill/>
        </p:spPr>
        <p:txBody>
          <a:bodyPr wrap="none" rtlCol="0">
            <a:spAutoFit/>
          </a:bodyPr>
          <a:lstStyle/>
          <a:p>
            <a:pPr marL="342900" indent="-342900">
              <a:buFont typeface="Arial" panose="020B0604020202020204" pitchFamily="34" charset="0"/>
              <a:buChar char="•"/>
            </a:pPr>
            <a:r>
              <a:rPr lang="en-US" sz="1800" dirty="0"/>
              <a:t>Maximize ALBEDO 365 days</a:t>
            </a:r>
          </a:p>
          <a:p>
            <a:pPr marL="342900" indent="-342900">
              <a:buFont typeface="Arial" panose="020B0604020202020204" pitchFamily="34" charset="0"/>
              <a:buChar char="•"/>
            </a:pPr>
            <a:r>
              <a:rPr lang="en-US" sz="1800" dirty="0"/>
              <a:t>Eliminate Weed/Vegetation Control</a:t>
            </a:r>
          </a:p>
          <a:p>
            <a:pPr marL="342900" indent="-342900">
              <a:buFont typeface="Arial" panose="020B0604020202020204" pitchFamily="34" charset="0"/>
              <a:buChar char="•"/>
            </a:pPr>
            <a:r>
              <a:rPr lang="en-US" sz="1800" dirty="0"/>
              <a:t>Control Dust on Solar Panels</a:t>
            </a:r>
          </a:p>
          <a:p>
            <a:pPr marL="342900" indent="-342900">
              <a:buFont typeface="Arial" panose="020B0604020202020204" pitchFamily="34" charset="0"/>
              <a:buChar char="•"/>
            </a:pPr>
            <a:r>
              <a:rPr lang="en-US" sz="1800" dirty="0"/>
              <a:t>Control Erosion of ground</a:t>
            </a:r>
          </a:p>
          <a:p>
            <a:pPr marL="342900" indent="-342900">
              <a:buFont typeface="Arial" panose="020B0604020202020204" pitchFamily="34" charset="0"/>
              <a:buChar char="•"/>
            </a:pPr>
            <a:r>
              <a:rPr lang="en-US" sz="1800" dirty="0"/>
              <a:t>Last +20 years</a:t>
            </a:r>
          </a:p>
          <a:p>
            <a:pPr marL="342900" indent="-342900">
              <a:buFont typeface="Arial" panose="020B0604020202020204" pitchFamily="34" charset="0"/>
              <a:buChar char="•"/>
            </a:pPr>
            <a:r>
              <a:rPr lang="en-US" sz="1800" dirty="0"/>
              <a:t>100% Eco-Friendly</a:t>
            </a:r>
          </a:p>
        </p:txBody>
      </p:sp>
      <p:pic>
        <p:nvPicPr>
          <p:cNvPr id="11" name="Picture 10">
            <a:extLst>
              <a:ext uri="{FF2B5EF4-FFF2-40B4-BE49-F238E27FC236}">
                <a16:creationId xmlns:a16="http://schemas.microsoft.com/office/drawing/2014/main" id="{0B81011A-434E-6EE0-48F5-CE04A64546AA}"/>
              </a:ext>
            </a:extLst>
          </p:cNvPr>
          <p:cNvPicPr>
            <a:picLocks noChangeAspect="1"/>
          </p:cNvPicPr>
          <p:nvPr/>
        </p:nvPicPr>
        <p:blipFill>
          <a:blip r:embed="rId4"/>
          <a:stretch>
            <a:fillRect/>
          </a:stretch>
        </p:blipFill>
        <p:spPr>
          <a:xfrm>
            <a:off x="253777" y="3655738"/>
            <a:ext cx="5011072" cy="2818132"/>
          </a:xfrm>
          <a:prstGeom prst="rect">
            <a:avLst/>
          </a:prstGeom>
        </p:spPr>
      </p:pic>
      <p:sp>
        <p:nvSpPr>
          <p:cNvPr id="14" name="TextBox 13">
            <a:extLst>
              <a:ext uri="{FF2B5EF4-FFF2-40B4-BE49-F238E27FC236}">
                <a16:creationId xmlns:a16="http://schemas.microsoft.com/office/drawing/2014/main" id="{D8978884-C325-E170-91A2-176D01B8CFBE}"/>
              </a:ext>
            </a:extLst>
          </p:cNvPr>
          <p:cNvSpPr txBox="1"/>
          <p:nvPr/>
        </p:nvSpPr>
        <p:spPr>
          <a:xfrm>
            <a:off x="8870083" y="1385699"/>
            <a:ext cx="2523448" cy="400110"/>
          </a:xfrm>
          <a:prstGeom prst="rect">
            <a:avLst/>
          </a:prstGeom>
          <a:noFill/>
        </p:spPr>
        <p:txBody>
          <a:bodyPr wrap="none" rtlCol="0">
            <a:spAutoFit/>
          </a:bodyPr>
          <a:lstStyle/>
          <a:p>
            <a:r>
              <a:rPr lang="en-US" dirty="0">
                <a:solidFill>
                  <a:schemeClr val="accent3"/>
                </a:solidFill>
              </a:rPr>
              <a:t>Bi-Facial Solar Farm</a:t>
            </a:r>
          </a:p>
        </p:txBody>
      </p:sp>
      <p:sp>
        <p:nvSpPr>
          <p:cNvPr id="18" name="TextBox 17">
            <a:extLst>
              <a:ext uri="{FF2B5EF4-FFF2-40B4-BE49-F238E27FC236}">
                <a16:creationId xmlns:a16="http://schemas.microsoft.com/office/drawing/2014/main" id="{833A0026-F0CE-ACC8-F4AB-034999185588}"/>
              </a:ext>
            </a:extLst>
          </p:cNvPr>
          <p:cNvSpPr txBox="1"/>
          <p:nvPr/>
        </p:nvSpPr>
        <p:spPr>
          <a:xfrm>
            <a:off x="369923" y="3745549"/>
            <a:ext cx="2935419" cy="400110"/>
          </a:xfrm>
          <a:prstGeom prst="rect">
            <a:avLst/>
          </a:prstGeom>
          <a:noFill/>
        </p:spPr>
        <p:txBody>
          <a:bodyPr wrap="none" rtlCol="0">
            <a:spAutoFit/>
          </a:bodyPr>
          <a:lstStyle/>
          <a:p>
            <a:r>
              <a:rPr lang="en-US" dirty="0">
                <a:solidFill>
                  <a:schemeClr val="accent3"/>
                </a:solidFill>
              </a:rPr>
              <a:t>Mono-Facial Solar Farm</a:t>
            </a:r>
          </a:p>
        </p:txBody>
      </p:sp>
    </p:spTree>
    <p:extLst>
      <p:ext uri="{BB962C8B-B14F-4D97-AF65-F5344CB8AC3E}">
        <p14:creationId xmlns:p14="http://schemas.microsoft.com/office/powerpoint/2010/main" val="3527315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descr="Screen Shot 2015-06-18 at 10.50.32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5772" y="89434"/>
            <a:ext cx="6892925" cy="643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rrow: Right 1">
            <a:extLst>
              <a:ext uri="{FF2B5EF4-FFF2-40B4-BE49-F238E27FC236}">
                <a16:creationId xmlns:a16="http://schemas.microsoft.com/office/drawing/2014/main" id="{C7D5E0B2-4ACC-4A94-9E56-71DEF614C9F4}"/>
              </a:ext>
            </a:extLst>
          </p:cNvPr>
          <p:cNvSpPr/>
          <p:nvPr/>
        </p:nvSpPr>
        <p:spPr>
          <a:xfrm rot="10800000">
            <a:off x="6201623" y="1240701"/>
            <a:ext cx="1270676" cy="228600"/>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3EF0E4AF-53FC-426E-8756-4B11A8A286C1}"/>
              </a:ext>
            </a:extLst>
          </p:cNvPr>
          <p:cNvSpPr txBox="1"/>
          <p:nvPr/>
        </p:nvSpPr>
        <p:spPr>
          <a:xfrm>
            <a:off x="7235688" y="1469301"/>
            <a:ext cx="4816218" cy="2862322"/>
          </a:xfrm>
          <a:prstGeom prst="rect">
            <a:avLst/>
          </a:prstGeom>
          <a:noFill/>
        </p:spPr>
        <p:txBody>
          <a:bodyPr wrap="square" rtlCol="0">
            <a:spAutoFit/>
          </a:bodyPr>
          <a:lstStyle/>
          <a:p>
            <a:pPr algn="ctr"/>
            <a:r>
              <a:rPr lang="en-US" b="1" dirty="0">
                <a:solidFill>
                  <a:srgbClr val="00B050"/>
                </a:solidFill>
              </a:rPr>
              <a:t>BEST PSI STRESS &amp; STRAIN</a:t>
            </a:r>
          </a:p>
          <a:p>
            <a:pPr algn="ctr"/>
            <a:r>
              <a:rPr lang="en-US" b="1" dirty="0">
                <a:solidFill>
                  <a:srgbClr val="00B050"/>
                </a:solidFill>
              </a:rPr>
              <a:t>TERRA PAVE WHITE</a:t>
            </a:r>
          </a:p>
          <a:p>
            <a:pPr algn="ctr"/>
            <a:endParaRPr lang="en-US" b="1" dirty="0">
              <a:solidFill>
                <a:srgbClr val="00B050"/>
              </a:solidFill>
            </a:endParaRPr>
          </a:p>
          <a:p>
            <a:pPr algn="ctr"/>
            <a:r>
              <a:rPr lang="en-US" b="1" dirty="0">
                <a:solidFill>
                  <a:srgbClr val="00B050"/>
                </a:solidFill>
              </a:rPr>
              <a:t>The life expectancy of roads will be significantly extended 2x-4x times, </a:t>
            </a:r>
          </a:p>
          <a:p>
            <a:pPr algn="ctr"/>
            <a:r>
              <a:rPr lang="en-US" b="1" dirty="0">
                <a:solidFill>
                  <a:srgbClr val="00B050"/>
                </a:solidFill>
              </a:rPr>
              <a:t>Vastly superior Road-Base stability, </a:t>
            </a:r>
          </a:p>
          <a:p>
            <a:pPr algn="ctr"/>
            <a:r>
              <a:rPr lang="en-US" b="1" dirty="0">
                <a:solidFill>
                  <a:srgbClr val="00B050"/>
                </a:solidFill>
              </a:rPr>
              <a:t>A tremendous increase in Strength and a significant reduction in Permeability.</a:t>
            </a:r>
          </a:p>
        </p:txBody>
      </p:sp>
      <p:sp>
        <p:nvSpPr>
          <p:cNvPr id="3" name="Arrow: Right 2">
            <a:extLst>
              <a:ext uri="{FF2B5EF4-FFF2-40B4-BE49-F238E27FC236}">
                <a16:creationId xmlns:a16="http://schemas.microsoft.com/office/drawing/2014/main" id="{A258A813-76CC-648B-F7E8-2EC8E4964C62}"/>
              </a:ext>
            </a:extLst>
          </p:cNvPr>
          <p:cNvSpPr/>
          <p:nvPr/>
        </p:nvSpPr>
        <p:spPr>
          <a:xfrm rot="10800000">
            <a:off x="6595716" y="1997331"/>
            <a:ext cx="906971" cy="228600"/>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6FE9CA4C-7286-DB08-534B-7FC7BFE25F0B}"/>
              </a:ext>
            </a:extLst>
          </p:cNvPr>
          <p:cNvSpPr txBox="1"/>
          <p:nvPr/>
        </p:nvSpPr>
        <p:spPr>
          <a:xfrm>
            <a:off x="1541791" y="3429000"/>
            <a:ext cx="6096670" cy="307777"/>
          </a:xfrm>
          <a:prstGeom prst="rect">
            <a:avLst/>
          </a:prstGeom>
          <a:noFill/>
        </p:spPr>
        <p:txBody>
          <a:bodyPr wrap="square">
            <a:spAutoFit/>
          </a:bodyPr>
          <a:lstStyle/>
          <a:p>
            <a:pPr algn="ctr"/>
            <a:r>
              <a:rPr lang="en-US" sz="1400" b="1" dirty="0">
                <a:solidFill>
                  <a:srgbClr val="FF0000"/>
                </a:solidFill>
              </a:rPr>
              <a:t>CEMENT STABILIZATION</a:t>
            </a:r>
          </a:p>
        </p:txBody>
      </p:sp>
      <p:cxnSp>
        <p:nvCxnSpPr>
          <p:cNvPr id="8" name="Straight Arrow Connector 7">
            <a:extLst>
              <a:ext uri="{FF2B5EF4-FFF2-40B4-BE49-F238E27FC236}">
                <a16:creationId xmlns:a16="http://schemas.microsoft.com/office/drawing/2014/main" id="{89DF406B-3941-AB37-40D8-BDA21F878661}"/>
              </a:ext>
            </a:extLst>
          </p:cNvPr>
          <p:cNvCxnSpPr>
            <a:cxnSpLocks/>
          </p:cNvCxnSpPr>
          <p:nvPr/>
        </p:nvCxnSpPr>
        <p:spPr bwMode="auto">
          <a:xfrm flipH="1" flipV="1">
            <a:off x="1075528" y="527693"/>
            <a:ext cx="44310" cy="5139976"/>
          </a:xfrm>
          <a:prstGeom prst="straightConnector1">
            <a:avLst/>
          </a:prstGeom>
          <a:ln>
            <a:headEnd type="none" w="med" len="med"/>
            <a:tailEnd type="triangle"/>
          </a:ln>
        </p:spPr>
        <p:style>
          <a:lnRef idx="1">
            <a:schemeClr val="accent3"/>
          </a:lnRef>
          <a:fillRef idx="0">
            <a:schemeClr val="accent3"/>
          </a:fillRef>
          <a:effectRef idx="0">
            <a:schemeClr val="accent3"/>
          </a:effectRef>
          <a:fontRef idx="minor">
            <a:schemeClr val="tx1"/>
          </a:fontRef>
        </p:style>
      </p:cxnSp>
      <p:cxnSp>
        <p:nvCxnSpPr>
          <p:cNvPr id="10" name="Straight Arrow Connector 9">
            <a:extLst>
              <a:ext uri="{FF2B5EF4-FFF2-40B4-BE49-F238E27FC236}">
                <a16:creationId xmlns:a16="http://schemas.microsoft.com/office/drawing/2014/main" id="{2127E0ED-4CA8-8942-921A-48B8D82F001E}"/>
              </a:ext>
            </a:extLst>
          </p:cNvPr>
          <p:cNvCxnSpPr>
            <a:cxnSpLocks/>
          </p:cNvCxnSpPr>
          <p:nvPr/>
        </p:nvCxnSpPr>
        <p:spPr bwMode="auto">
          <a:xfrm flipV="1">
            <a:off x="1393755" y="6445110"/>
            <a:ext cx="5518626" cy="28197"/>
          </a:xfrm>
          <a:prstGeom prst="straightConnector1">
            <a:avLst/>
          </a:prstGeom>
          <a:ln>
            <a:headEnd type="none" w="med" len="med"/>
            <a:tailEnd type="triangle"/>
          </a:ln>
        </p:spPr>
        <p:style>
          <a:lnRef idx="1">
            <a:schemeClr val="accent3"/>
          </a:lnRef>
          <a:fillRef idx="0">
            <a:schemeClr val="accent3"/>
          </a:fillRef>
          <a:effectRef idx="0">
            <a:schemeClr val="accent3"/>
          </a:effectRef>
          <a:fontRef idx="minor">
            <a:schemeClr val="tx1"/>
          </a:fontRef>
        </p:style>
      </p:cxnSp>
      <p:sp>
        <p:nvSpPr>
          <p:cNvPr id="14" name="TextBox 13">
            <a:extLst>
              <a:ext uri="{FF2B5EF4-FFF2-40B4-BE49-F238E27FC236}">
                <a16:creationId xmlns:a16="http://schemas.microsoft.com/office/drawing/2014/main" id="{7A45BDA8-63E4-0E33-EEF8-70D85DAFB224}"/>
              </a:ext>
            </a:extLst>
          </p:cNvPr>
          <p:cNvSpPr txBox="1"/>
          <p:nvPr/>
        </p:nvSpPr>
        <p:spPr>
          <a:xfrm>
            <a:off x="6912381" y="6212619"/>
            <a:ext cx="893193" cy="307777"/>
          </a:xfrm>
          <a:prstGeom prst="rect">
            <a:avLst/>
          </a:prstGeom>
          <a:noFill/>
        </p:spPr>
        <p:txBody>
          <a:bodyPr wrap="none" rtlCol="0">
            <a:spAutoFit/>
          </a:bodyPr>
          <a:lstStyle/>
          <a:p>
            <a:r>
              <a:rPr lang="en-US" sz="1400" dirty="0">
                <a:solidFill>
                  <a:schemeClr val="bg2">
                    <a:lumMod val="50000"/>
                  </a:schemeClr>
                </a:solidFill>
              </a:rPr>
              <a:t>BETTER</a:t>
            </a:r>
          </a:p>
        </p:txBody>
      </p:sp>
      <p:sp>
        <p:nvSpPr>
          <p:cNvPr id="15" name="TextBox 14">
            <a:extLst>
              <a:ext uri="{FF2B5EF4-FFF2-40B4-BE49-F238E27FC236}">
                <a16:creationId xmlns:a16="http://schemas.microsoft.com/office/drawing/2014/main" id="{79546C5E-80FA-920C-A036-C508128562C9}"/>
              </a:ext>
            </a:extLst>
          </p:cNvPr>
          <p:cNvSpPr txBox="1"/>
          <p:nvPr/>
        </p:nvSpPr>
        <p:spPr>
          <a:xfrm>
            <a:off x="124203" y="604702"/>
            <a:ext cx="893193" cy="307777"/>
          </a:xfrm>
          <a:prstGeom prst="rect">
            <a:avLst/>
          </a:prstGeom>
          <a:noFill/>
        </p:spPr>
        <p:txBody>
          <a:bodyPr wrap="none" rtlCol="0">
            <a:spAutoFit/>
          </a:bodyPr>
          <a:lstStyle/>
          <a:p>
            <a:r>
              <a:rPr lang="en-US" sz="1400" dirty="0">
                <a:solidFill>
                  <a:schemeClr val="bg2">
                    <a:lumMod val="50000"/>
                  </a:schemeClr>
                </a:solidFill>
              </a:rPr>
              <a:t>BETTER</a:t>
            </a:r>
          </a:p>
        </p:txBody>
      </p:sp>
      <p:sp>
        <p:nvSpPr>
          <p:cNvPr id="16" name="TextBox 15">
            <a:extLst>
              <a:ext uri="{FF2B5EF4-FFF2-40B4-BE49-F238E27FC236}">
                <a16:creationId xmlns:a16="http://schemas.microsoft.com/office/drawing/2014/main" id="{3B90AC46-C6EC-4615-8474-5184C406C82F}"/>
              </a:ext>
            </a:extLst>
          </p:cNvPr>
          <p:cNvSpPr txBox="1"/>
          <p:nvPr/>
        </p:nvSpPr>
        <p:spPr>
          <a:xfrm>
            <a:off x="7434868" y="5013551"/>
            <a:ext cx="4565922" cy="1061829"/>
          </a:xfrm>
          <a:prstGeom prst="rect">
            <a:avLst/>
          </a:prstGeom>
          <a:noFill/>
        </p:spPr>
        <p:txBody>
          <a:bodyPr wrap="square" rtlCol="0">
            <a:spAutoFit/>
          </a:bodyPr>
          <a:lstStyle/>
          <a:p>
            <a:pPr algn="ctr"/>
            <a:r>
              <a:rPr lang="en-US" sz="1050" dirty="0"/>
              <a:t>More details of PSI Strength, Stress &amp; Strain % test results can be downloaded: </a:t>
            </a:r>
            <a:r>
              <a:rPr lang="en-US" sz="1050" dirty="0">
                <a:hlinkClick r:id="rId3"/>
              </a:rPr>
              <a:t>https://www.terrapavetech.com/terrapave/tswstrength01.pdf</a:t>
            </a:r>
            <a:endParaRPr lang="en-US" sz="1050" dirty="0"/>
          </a:p>
          <a:p>
            <a:pPr algn="ctr"/>
            <a:r>
              <a:rPr lang="en-US" sz="1050" dirty="0">
                <a:hlinkClick r:id="rId4"/>
              </a:rPr>
              <a:t>https://www.terrapavetech.com/terrapave/tpwtests.pdf</a:t>
            </a:r>
            <a:endParaRPr lang="en-US" sz="1050" dirty="0"/>
          </a:p>
          <a:p>
            <a:pPr algn="ctr"/>
            <a:r>
              <a:rPr lang="en-US" sz="1050" dirty="0">
                <a:hlinkClick r:id="rId5"/>
              </a:rPr>
              <a:t>https://www.terrapavetech.com/terrapave/tswcement.pdf</a:t>
            </a:r>
            <a:endParaRPr lang="en-US" sz="1050" dirty="0"/>
          </a:p>
          <a:p>
            <a:pPr algn="ctr"/>
            <a:endParaRPr lang="en-US" sz="1050" dirty="0"/>
          </a:p>
          <a:p>
            <a:pPr algn="ctr"/>
            <a:endParaRPr lang="en-US" sz="105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ChangeArrowheads="1"/>
          </p:cNvSpPr>
          <p:nvPr/>
        </p:nvSpPr>
        <p:spPr bwMode="auto">
          <a:xfrm>
            <a:off x="1524000" y="-71438"/>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22" name="Rectangle 19"/>
          <p:cNvSpPr>
            <a:spLocks noChangeArrowheads="1"/>
          </p:cNvSpPr>
          <p:nvPr/>
        </p:nvSpPr>
        <p:spPr bwMode="auto">
          <a:xfrm>
            <a:off x="1524000" y="7620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endParaRPr>
          </a:p>
        </p:txBody>
      </p:sp>
      <p:sp>
        <p:nvSpPr>
          <p:cNvPr id="13323" name="Rectangle 20"/>
          <p:cNvSpPr>
            <a:spLocks noChangeArrowheads="1"/>
          </p:cNvSpPr>
          <p:nvPr/>
        </p:nvSpPr>
        <p:spPr bwMode="auto">
          <a:xfrm>
            <a:off x="1466262" y="-33895"/>
            <a:ext cx="91440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dirty="0">
              <a:solidFill>
                <a:schemeClr val="tx1"/>
              </a:solidFill>
              <a:latin typeface="Arial" panose="020B0604020202020204" pitchFamily="34" charset="0"/>
              <a:cs typeface="Times New Roman" panose="02020603050405020304" pitchFamily="18" charset="0"/>
            </a:endParaRPr>
          </a:p>
          <a:p>
            <a:pPr algn="ctr">
              <a:spcBef>
                <a:spcPct val="0"/>
              </a:spcBef>
              <a:buClrTx/>
              <a:buSzTx/>
              <a:buFontTx/>
              <a:buNone/>
            </a:pPr>
            <a:r>
              <a:rPr lang="en-US" altLang="en-US" sz="2800" dirty="0">
                <a:solidFill>
                  <a:schemeClr val="tx1"/>
                </a:solidFill>
                <a:latin typeface="Arial" panose="020B0604020202020204" pitchFamily="34" charset="0"/>
                <a:cs typeface="Times New Roman" panose="02020603050405020304" pitchFamily="18" charset="0"/>
              </a:rPr>
              <a:t>3X STRONGER THAN CEMENT STABILIZATION</a:t>
            </a:r>
          </a:p>
        </p:txBody>
      </p:sp>
      <p:pic>
        <p:nvPicPr>
          <p:cNvPr id="2" name="Picture 2">
            <a:extLst>
              <a:ext uri="{FF2B5EF4-FFF2-40B4-BE49-F238E27FC236}">
                <a16:creationId xmlns:a16="http://schemas.microsoft.com/office/drawing/2014/main" id="{4A9FCD93-CFD4-4422-75A2-B11EA2DFB9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2871" y="729296"/>
            <a:ext cx="8964965" cy="5655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rrow: Right 3">
            <a:extLst>
              <a:ext uri="{FF2B5EF4-FFF2-40B4-BE49-F238E27FC236}">
                <a16:creationId xmlns:a16="http://schemas.microsoft.com/office/drawing/2014/main" id="{93E6B9D1-2F99-E6FD-858E-37C29A26A62E}"/>
              </a:ext>
            </a:extLst>
          </p:cNvPr>
          <p:cNvSpPr/>
          <p:nvPr/>
        </p:nvSpPr>
        <p:spPr bwMode="auto">
          <a:xfrm rot="10800000">
            <a:off x="9369578" y="1313190"/>
            <a:ext cx="370594" cy="294430"/>
          </a:xfrm>
          <a:prstGeom prst="rightArrow">
            <a:avLst/>
          </a:prstGeom>
          <a:solidFill>
            <a:srgbClr val="34BFFE"/>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05" charset="0"/>
            </a:endParaRPr>
          </a:p>
        </p:txBody>
      </p:sp>
      <p:sp>
        <p:nvSpPr>
          <p:cNvPr id="6" name="Arrow: Right 5">
            <a:extLst>
              <a:ext uri="{FF2B5EF4-FFF2-40B4-BE49-F238E27FC236}">
                <a16:creationId xmlns:a16="http://schemas.microsoft.com/office/drawing/2014/main" id="{534BE45D-4763-0DD3-9534-0F266FF21859}"/>
              </a:ext>
            </a:extLst>
          </p:cNvPr>
          <p:cNvSpPr/>
          <p:nvPr/>
        </p:nvSpPr>
        <p:spPr bwMode="auto">
          <a:xfrm rot="10800000">
            <a:off x="8079884" y="2954922"/>
            <a:ext cx="370594" cy="294430"/>
          </a:xfrm>
          <a:prstGeom prst="rightArrow">
            <a:avLst/>
          </a:prstGeom>
          <a:solidFill>
            <a:srgbClr val="34BFFE"/>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05" charset="0"/>
            </a:endParaRPr>
          </a:p>
        </p:txBody>
      </p:sp>
      <p:sp>
        <p:nvSpPr>
          <p:cNvPr id="8" name="Arrow: Right 7">
            <a:extLst>
              <a:ext uri="{FF2B5EF4-FFF2-40B4-BE49-F238E27FC236}">
                <a16:creationId xmlns:a16="http://schemas.microsoft.com/office/drawing/2014/main" id="{3E8D65E6-870A-08CE-5313-BCF39F9C6FBF}"/>
              </a:ext>
            </a:extLst>
          </p:cNvPr>
          <p:cNvSpPr/>
          <p:nvPr/>
        </p:nvSpPr>
        <p:spPr bwMode="auto">
          <a:xfrm rot="10800000">
            <a:off x="6980188" y="4595496"/>
            <a:ext cx="370594" cy="294430"/>
          </a:xfrm>
          <a:prstGeom prst="rightArrow">
            <a:avLst/>
          </a:prstGeom>
          <a:solidFill>
            <a:srgbClr val="34BFFE"/>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05" charset="0"/>
            </a:endParaRPr>
          </a:p>
        </p:txBody>
      </p:sp>
      <p:cxnSp>
        <p:nvCxnSpPr>
          <p:cNvPr id="12" name="Straight Arrow Connector 11">
            <a:extLst>
              <a:ext uri="{FF2B5EF4-FFF2-40B4-BE49-F238E27FC236}">
                <a16:creationId xmlns:a16="http://schemas.microsoft.com/office/drawing/2014/main" id="{6FC5085D-FE64-7E55-9667-AD7F3DFD4E57}"/>
              </a:ext>
            </a:extLst>
          </p:cNvPr>
          <p:cNvCxnSpPr>
            <a:cxnSpLocks/>
          </p:cNvCxnSpPr>
          <p:nvPr/>
        </p:nvCxnSpPr>
        <p:spPr bwMode="auto">
          <a:xfrm>
            <a:off x="7963739" y="6211476"/>
            <a:ext cx="3436049" cy="0"/>
          </a:xfrm>
          <a:prstGeom prst="straightConnector1">
            <a:avLst/>
          </a:prstGeom>
          <a:ln w="38100">
            <a:headEnd type="none" w="med" len="med"/>
            <a:tailEnd type="triangle"/>
          </a:ln>
        </p:spPr>
        <p:style>
          <a:lnRef idx="1">
            <a:schemeClr val="accent5"/>
          </a:lnRef>
          <a:fillRef idx="0">
            <a:schemeClr val="accent5"/>
          </a:fillRef>
          <a:effectRef idx="0">
            <a:schemeClr val="accent5"/>
          </a:effectRef>
          <a:fontRef idx="minor">
            <a:schemeClr val="tx1"/>
          </a:fontRef>
        </p:style>
      </p:cxnSp>
      <p:sp>
        <p:nvSpPr>
          <p:cNvPr id="13" name="TextBox 12">
            <a:extLst>
              <a:ext uri="{FF2B5EF4-FFF2-40B4-BE49-F238E27FC236}">
                <a16:creationId xmlns:a16="http://schemas.microsoft.com/office/drawing/2014/main" id="{1DB73FA8-B12B-1F7D-D207-28E7F3CA7F96}"/>
              </a:ext>
            </a:extLst>
          </p:cNvPr>
          <p:cNvSpPr txBox="1"/>
          <p:nvPr/>
        </p:nvSpPr>
        <p:spPr>
          <a:xfrm>
            <a:off x="10084346" y="5789212"/>
            <a:ext cx="1167307" cy="400110"/>
          </a:xfrm>
          <a:prstGeom prst="rect">
            <a:avLst/>
          </a:prstGeom>
          <a:noFill/>
        </p:spPr>
        <p:txBody>
          <a:bodyPr wrap="none" rtlCol="0">
            <a:spAutoFit/>
          </a:bodyPr>
          <a:lstStyle/>
          <a:p>
            <a:r>
              <a:rPr lang="en-US" dirty="0"/>
              <a:t>Stronger</a:t>
            </a:r>
          </a:p>
        </p:txBody>
      </p:sp>
      <p:sp>
        <p:nvSpPr>
          <p:cNvPr id="15" name="TextBox 14">
            <a:extLst>
              <a:ext uri="{FF2B5EF4-FFF2-40B4-BE49-F238E27FC236}">
                <a16:creationId xmlns:a16="http://schemas.microsoft.com/office/drawing/2014/main" id="{F3502A4D-D529-99E6-B319-666397E7124B}"/>
              </a:ext>
            </a:extLst>
          </p:cNvPr>
          <p:cNvSpPr txBox="1"/>
          <p:nvPr/>
        </p:nvSpPr>
        <p:spPr>
          <a:xfrm>
            <a:off x="9869075" y="1260350"/>
            <a:ext cx="1761060" cy="400110"/>
          </a:xfrm>
          <a:prstGeom prst="rect">
            <a:avLst/>
          </a:prstGeom>
          <a:noFill/>
        </p:spPr>
        <p:txBody>
          <a:bodyPr wrap="none" rtlCol="0">
            <a:spAutoFit/>
          </a:bodyPr>
          <a:lstStyle/>
          <a:p>
            <a:r>
              <a:rPr lang="en-US" dirty="0"/>
              <a:t>TERRA PAVE</a:t>
            </a:r>
          </a:p>
        </p:txBody>
      </p:sp>
      <p:sp>
        <p:nvSpPr>
          <p:cNvPr id="16" name="TextBox 15">
            <a:extLst>
              <a:ext uri="{FF2B5EF4-FFF2-40B4-BE49-F238E27FC236}">
                <a16:creationId xmlns:a16="http://schemas.microsoft.com/office/drawing/2014/main" id="{71CEB559-30B5-18B1-A166-EB9C2577D270}"/>
              </a:ext>
            </a:extLst>
          </p:cNvPr>
          <p:cNvSpPr txBox="1"/>
          <p:nvPr/>
        </p:nvSpPr>
        <p:spPr>
          <a:xfrm>
            <a:off x="8489048" y="2887120"/>
            <a:ext cx="1761060" cy="400110"/>
          </a:xfrm>
          <a:prstGeom prst="rect">
            <a:avLst/>
          </a:prstGeom>
          <a:noFill/>
        </p:spPr>
        <p:txBody>
          <a:bodyPr wrap="none" rtlCol="0">
            <a:spAutoFit/>
          </a:bodyPr>
          <a:lstStyle/>
          <a:p>
            <a:r>
              <a:rPr lang="en-US" dirty="0"/>
              <a:t>TERRA PAVE</a:t>
            </a:r>
          </a:p>
        </p:txBody>
      </p:sp>
      <p:sp>
        <p:nvSpPr>
          <p:cNvPr id="17" name="TextBox 16">
            <a:extLst>
              <a:ext uri="{FF2B5EF4-FFF2-40B4-BE49-F238E27FC236}">
                <a16:creationId xmlns:a16="http://schemas.microsoft.com/office/drawing/2014/main" id="{33ED39FA-DE61-4412-915A-6A7347171625}"/>
              </a:ext>
            </a:extLst>
          </p:cNvPr>
          <p:cNvSpPr txBox="1"/>
          <p:nvPr/>
        </p:nvSpPr>
        <p:spPr>
          <a:xfrm>
            <a:off x="7481346" y="4542656"/>
            <a:ext cx="1761060" cy="400110"/>
          </a:xfrm>
          <a:prstGeom prst="rect">
            <a:avLst/>
          </a:prstGeom>
          <a:noFill/>
        </p:spPr>
        <p:txBody>
          <a:bodyPr wrap="none" rtlCol="0">
            <a:spAutoFit/>
          </a:bodyPr>
          <a:lstStyle/>
          <a:p>
            <a:r>
              <a:rPr lang="en-US" dirty="0"/>
              <a:t>TERRA PAVE</a:t>
            </a:r>
          </a:p>
        </p:txBody>
      </p:sp>
      <p:sp>
        <p:nvSpPr>
          <p:cNvPr id="3" name="TextBox 2">
            <a:extLst>
              <a:ext uri="{FF2B5EF4-FFF2-40B4-BE49-F238E27FC236}">
                <a16:creationId xmlns:a16="http://schemas.microsoft.com/office/drawing/2014/main" id="{052956C6-B585-E5CA-B43F-EE0690D9FF58}"/>
              </a:ext>
            </a:extLst>
          </p:cNvPr>
          <p:cNvSpPr txBox="1"/>
          <p:nvPr/>
        </p:nvSpPr>
        <p:spPr>
          <a:xfrm>
            <a:off x="1252004" y="5928649"/>
            <a:ext cx="2198038" cy="400110"/>
          </a:xfrm>
          <a:prstGeom prst="rect">
            <a:avLst/>
          </a:prstGeom>
          <a:noFill/>
        </p:spPr>
        <p:txBody>
          <a:bodyPr wrap="none" rtlCol="0">
            <a:spAutoFit/>
          </a:bodyPr>
          <a:lstStyle/>
          <a:p>
            <a:r>
              <a:rPr lang="en-US" dirty="0">
                <a:solidFill>
                  <a:schemeClr val="accent6">
                    <a:lumMod val="50000"/>
                  </a:schemeClr>
                </a:solidFill>
              </a:rPr>
              <a:t>1 MPa =  145 PSI</a:t>
            </a:r>
          </a:p>
        </p:txBody>
      </p:sp>
    </p:spTree>
    <p:extLst>
      <p:ext uri="{BB962C8B-B14F-4D97-AF65-F5344CB8AC3E}">
        <p14:creationId xmlns:p14="http://schemas.microsoft.com/office/powerpoint/2010/main" val="438260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827" y="160260"/>
            <a:ext cx="10076169" cy="6356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16D81BFB-7193-42EB-AEC0-3D0CBF4E5E4C}"/>
              </a:ext>
            </a:extLst>
          </p:cNvPr>
          <p:cNvSpPr txBox="1"/>
          <p:nvPr/>
        </p:nvSpPr>
        <p:spPr>
          <a:xfrm>
            <a:off x="4694672" y="4944779"/>
            <a:ext cx="4161717" cy="400110"/>
          </a:xfrm>
          <a:prstGeom prst="rect">
            <a:avLst/>
          </a:prstGeom>
          <a:noFill/>
        </p:spPr>
        <p:txBody>
          <a:bodyPr wrap="none" rtlCol="0">
            <a:spAutoFit/>
          </a:bodyPr>
          <a:lstStyle/>
          <a:p>
            <a:r>
              <a:rPr lang="en-US" dirty="0"/>
              <a:t>Cement Modulus base stabilization</a:t>
            </a:r>
          </a:p>
        </p:txBody>
      </p:sp>
      <p:sp>
        <p:nvSpPr>
          <p:cNvPr id="5" name="TextBox 4">
            <a:extLst>
              <a:ext uri="{FF2B5EF4-FFF2-40B4-BE49-F238E27FC236}">
                <a16:creationId xmlns:a16="http://schemas.microsoft.com/office/drawing/2014/main" id="{2BB37BA7-86FE-4AC3-9282-13F90FEFC47F}"/>
              </a:ext>
            </a:extLst>
          </p:cNvPr>
          <p:cNvSpPr txBox="1"/>
          <p:nvPr/>
        </p:nvSpPr>
        <p:spPr>
          <a:xfrm>
            <a:off x="5124878" y="3080743"/>
            <a:ext cx="4161717" cy="400110"/>
          </a:xfrm>
          <a:prstGeom prst="rect">
            <a:avLst/>
          </a:prstGeom>
          <a:noFill/>
        </p:spPr>
        <p:txBody>
          <a:bodyPr wrap="none" rtlCol="0">
            <a:spAutoFit/>
          </a:bodyPr>
          <a:lstStyle/>
          <a:p>
            <a:r>
              <a:rPr lang="en-US" dirty="0"/>
              <a:t>Cement Modulus base stabilization</a:t>
            </a:r>
          </a:p>
        </p:txBody>
      </p:sp>
      <p:sp>
        <p:nvSpPr>
          <p:cNvPr id="6" name="TextBox 5">
            <a:extLst>
              <a:ext uri="{FF2B5EF4-FFF2-40B4-BE49-F238E27FC236}">
                <a16:creationId xmlns:a16="http://schemas.microsoft.com/office/drawing/2014/main" id="{E1F76505-5978-4293-A543-C5932F76D044}"/>
              </a:ext>
            </a:extLst>
          </p:cNvPr>
          <p:cNvSpPr txBox="1"/>
          <p:nvPr/>
        </p:nvSpPr>
        <p:spPr>
          <a:xfrm>
            <a:off x="6374490" y="1278215"/>
            <a:ext cx="4161717" cy="400110"/>
          </a:xfrm>
          <a:prstGeom prst="rect">
            <a:avLst/>
          </a:prstGeom>
          <a:noFill/>
        </p:spPr>
        <p:txBody>
          <a:bodyPr wrap="none" rtlCol="0">
            <a:spAutoFit/>
          </a:bodyPr>
          <a:lstStyle/>
          <a:p>
            <a:r>
              <a:rPr lang="en-US" dirty="0"/>
              <a:t>Cement Modulus base stabilization</a:t>
            </a:r>
          </a:p>
        </p:txBody>
      </p:sp>
      <p:sp>
        <p:nvSpPr>
          <p:cNvPr id="4" name="TextBox 3">
            <a:extLst>
              <a:ext uri="{FF2B5EF4-FFF2-40B4-BE49-F238E27FC236}">
                <a16:creationId xmlns:a16="http://schemas.microsoft.com/office/drawing/2014/main" id="{E62B5918-A1E5-48E5-9AD6-1BE70050C5F4}"/>
              </a:ext>
            </a:extLst>
          </p:cNvPr>
          <p:cNvSpPr txBox="1"/>
          <p:nvPr/>
        </p:nvSpPr>
        <p:spPr>
          <a:xfrm>
            <a:off x="8600007" y="6117068"/>
            <a:ext cx="1737976" cy="400110"/>
          </a:xfrm>
          <a:prstGeom prst="rect">
            <a:avLst/>
          </a:prstGeom>
          <a:noFill/>
        </p:spPr>
        <p:txBody>
          <a:bodyPr wrap="none" rtlCol="0">
            <a:spAutoFit/>
          </a:bodyPr>
          <a:lstStyle/>
          <a:p>
            <a:r>
              <a:rPr lang="en-US" dirty="0">
                <a:solidFill>
                  <a:schemeClr val="accent6">
                    <a:lumMod val="50000"/>
                  </a:schemeClr>
                </a:solidFill>
              </a:rPr>
              <a:t>(Megapascal)</a:t>
            </a:r>
          </a:p>
        </p:txBody>
      </p:sp>
      <p:sp>
        <p:nvSpPr>
          <p:cNvPr id="7" name="TextBox 6">
            <a:extLst>
              <a:ext uri="{FF2B5EF4-FFF2-40B4-BE49-F238E27FC236}">
                <a16:creationId xmlns:a16="http://schemas.microsoft.com/office/drawing/2014/main" id="{5D741302-2C08-41F7-9F4A-818441EA2A99}"/>
              </a:ext>
            </a:extLst>
          </p:cNvPr>
          <p:cNvSpPr txBox="1"/>
          <p:nvPr/>
        </p:nvSpPr>
        <p:spPr>
          <a:xfrm>
            <a:off x="1252004" y="6019116"/>
            <a:ext cx="2198038" cy="400110"/>
          </a:xfrm>
          <a:prstGeom prst="rect">
            <a:avLst/>
          </a:prstGeom>
          <a:noFill/>
        </p:spPr>
        <p:txBody>
          <a:bodyPr wrap="none" rtlCol="0">
            <a:spAutoFit/>
          </a:bodyPr>
          <a:lstStyle/>
          <a:p>
            <a:r>
              <a:rPr lang="en-US" dirty="0">
                <a:solidFill>
                  <a:schemeClr val="accent6">
                    <a:lumMod val="50000"/>
                  </a:schemeClr>
                </a:solidFill>
              </a:rPr>
              <a:t>1 MPa =  145 PSI</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5195" y="162131"/>
            <a:ext cx="10186117" cy="6361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DD063D35-E9B6-4BB0-A1FC-B92B27E1690F}"/>
              </a:ext>
            </a:extLst>
          </p:cNvPr>
          <p:cNvSpPr txBox="1"/>
          <p:nvPr/>
        </p:nvSpPr>
        <p:spPr>
          <a:xfrm>
            <a:off x="8558319" y="5883118"/>
            <a:ext cx="1737976" cy="400110"/>
          </a:xfrm>
          <a:prstGeom prst="rect">
            <a:avLst/>
          </a:prstGeom>
          <a:noFill/>
        </p:spPr>
        <p:txBody>
          <a:bodyPr wrap="none" rtlCol="0">
            <a:spAutoFit/>
          </a:bodyPr>
          <a:lstStyle/>
          <a:p>
            <a:r>
              <a:rPr lang="en-US" dirty="0">
                <a:solidFill>
                  <a:schemeClr val="accent6">
                    <a:lumMod val="50000"/>
                  </a:schemeClr>
                </a:solidFill>
              </a:rPr>
              <a:t>(Megapascal)</a:t>
            </a:r>
          </a:p>
        </p:txBody>
      </p:sp>
      <p:sp>
        <p:nvSpPr>
          <p:cNvPr id="4" name="TextBox 3">
            <a:extLst>
              <a:ext uri="{FF2B5EF4-FFF2-40B4-BE49-F238E27FC236}">
                <a16:creationId xmlns:a16="http://schemas.microsoft.com/office/drawing/2014/main" id="{63C724A8-E147-44B5-B454-2BEE2CA0C16E}"/>
              </a:ext>
            </a:extLst>
          </p:cNvPr>
          <p:cNvSpPr txBox="1"/>
          <p:nvPr/>
        </p:nvSpPr>
        <p:spPr>
          <a:xfrm>
            <a:off x="1251662" y="5991255"/>
            <a:ext cx="2198038" cy="400110"/>
          </a:xfrm>
          <a:prstGeom prst="rect">
            <a:avLst/>
          </a:prstGeom>
          <a:noFill/>
        </p:spPr>
        <p:txBody>
          <a:bodyPr wrap="none" rtlCol="0">
            <a:spAutoFit/>
          </a:bodyPr>
          <a:lstStyle/>
          <a:p>
            <a:r>
              <a:rPr lang="en-US" dirty="0">
                <a:solidFill>
                  <a:schemeClr val="accent6">
                    <a:lumMod val="50000"/>
                  </a:schemeClr>
                </a:solidFill>
              </a:rPr>
              <a:t>1 MPa =  145 PSI</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C30C27-81C2-4620-97BD-D5649CC192DF}"/>
              </a:ext>
            </a:extLst>
          </p:cNvPr>
          <p:cNvPicPr>
            <a:picLocks noChangeAspect="1"/>
          </p:cNvPicPr>
          <p:nvPr/>
        </p:nvPicPr>
        <p:blipFill>
          <a:blip r:embed="rId3"/>
          <a:stretch>
            <a:fillRect/>
          </a:stretch>
        </p:blipFill>
        <p:spPr>
          <a:xfrm>
            <a:off x="768558" y="789526"/>
            <a:ext cx="10259873" cy="5190160"/>
          </a:xfrm>
          <a:prstGeom prst="rect">
            <a:avLst/>
          </a:prstGeom>
        </p:spPr>
      </p:pic>
      <p:sp>
        <p:nvSpPr>
          <p:cNvPr id="2" name="Rectangle 1">
            <a:extLst>
              <a:ext uri="{FF2B5EF4-FFF2-40B4-BE49-F238E27FC236}">
                <a16:creationId xmlns:a16="http://schemas.microsoft.com/office/drawing/2014/main" id="{EE297E17-4324-443B-A578-294B6FFBF21F}"/>
              </a:ext>
            </a:extLst>
          </p:cNvPr>
          <p:cNvSpPr/>
          <p:nvPr/>
        </p:nvSpPr>
        <p:spPr>
          <a:xfrm>
            <a:off x="8569849" y="4693918"/>
            <a:ext cx="2360638" cy="844849"/>
          </a:xfrm>
          <a:prstGeom prst="rect">
            <a:avLst/>
          </a:prstGeom>
          <a:solidFill>
            <a:schemeClr val="bg1"/>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accent5">
                    <a:lumMod val="75000"/>
                  </a:schemeClr>
                </a:solidFill>
              </a:rPr>
              <a:t>Top-Seal</a:t>
            </a:r>
            <a:r>
              <a:rPr lang="en-US" sz="1200" dirty="0">
                <a:solidFill>
                  <a:schemeClr val="accent5">
                    <a:lumMod val="75000"/>
                  </a:schemeClr>
                </a:solidFill>
              </a:rPr>
              <a:t> treated soil, at 2.9x10-9 cm/sec. the liquid would need </a:t>
            </a:r>
            <a:r>
              <a:rPr lang="en-US" sz="1200" b="1" dirty="0">
                <a:solidFill>
                  <a:schemeClr val="accent5">
                    <a:lumMod val="75000"/>
                  </a:schemeClr>
                </a:solidFill>
                <a:effectLst>
                  <a:outerShdw blurRad="38100" dist="38100" dir="2700000" algn="tl">
                    <a:srgbClr val="000000">
                      <a:alpha val="43137"/>
                    </a:srgbClr>
                  </a:outerShdw>
                </a:effectLst>
              </a:rPr>
              <a:t>16.4 years </a:t>
            </a:r>
            <a:r>
              <a:rPr lang="en-US" sz="1200" dirty="0">
                <a:solidFill>
                  <a:schemeClr val="accent5">
                    <a:lumMod val="75000"/>
                  </a:schemeClr>
                </a:solidFill>
              </a:rPr>
              <a:t>to go through 15 cm.</a:t>
            </a:r>
          </a:p>
        </p:txBody>
      </p:sp>
      <p:sp>
        <p:nvSpPr>
          <p:cNvPr id="4" name="Rectangle 3">
            <a:extLst>
              <a:ext uri="{FF2B5EF4-FFF2-40B4-BE49-F238E27FC236}">
                <a16:creationId xmlns:a16="http://schemas.microsoft.com/office/drawing/2014/main" id="{D35610F0-A776-42C7-8EF2-5C98266058F7}"/>
              </a:ext>
            </a:extLst>
          </p:cNvPr>
          <p:cNvSpPr/>
          <p:nvPr/>
        </p:nvSpPr>
        <p:spPr>
          <a:xfrm>
            <a:off x="8569126" y="3817711"/>
            <a:ext cx="2361361" cy="745769"/>
          </a:xfrm>
          <a:prstGeom prst="rect">
            <a:avLst/>
          </a:prstGeom>
          <a:solidFill>
            <a:schemeClr val="bg1"/>
          </a:solidFill>
          <a:ln w="762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accent5">
                    <a:lumMod val="75000"/>
                  </a:schemeClr>
                </a:solidFill>
              </a:rPr>
              <a:t>The USEPA standard of 1x10-7 cm/sec. it would take liquid </a:t>
            </a:r>
            <a:r>
              <a:rPr lang="en-US" sz="1200" b="1" dirty="0">
                <a:solidFill>
                  <a:schemeClr val="accent5">
                    <a:lumMod val="75000"/>
                  </a:schemeClr>
                </a:solidFill>
                <a:effectLst>
                  <a:outerShdw blurRad="38100" dist="38100" dir="2700000" algn="tl">
                    <a:srgbClr val="000000">
                      <a:alpha val="43137"/>
                    </a:srgbClr>
                  </a:outerShdw>
                </a:effectLst>
              </a:rPr>
              <a:t>4.76 years </a:t>
            </a:r>
            <a:r>
              <a:rPr lang="en-US" sz="1200" dirty="0">
                <a:solidFill>
                  <a:schemeClr val="accent5">
                    <a:lumMod val="75000"/>
                  </a:schemeClr>
                </a:solidFill>
              </a:rPr>
              <a:t>to traverse 15 cm.</a:t>
            </a:r>
          </a:p>
        </p:txBody>
      </p:sp>
      <p:sp>
        <p:nvSpPr>
          <p:cNvPr id="3" name="Arrow: Down 2">
            <a:extLst>
              <a:ext uri="{FF2B5EF4-FFF2-40B4-BE49-F238E27FC236}">
                <a16:creationId xmlns:a16="http://schemas.microsoft.com/office/drawing/2014/main" id="{80B46053-B8F6-4A18-A568-FF51A6535C8E}"/>
              </a:ext>
            </a:extLst>
          </p:cNvPr>
          <p:cNvSpPr/>
          <p:nvPr/>
        </p:nvSpPr>
        <p:spPr>
          <a:xfrm>
            <a:off x="5430793" y="2776259"/>
            <a:ext cx="533400" cy="990600"/>
          </a:xfrm>
          <a:prstGeom prst="downArrow">
            <a:avLst/>
          </a:prstGeom>
          <a:solidFill>
            <a:srgbClr val="0070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1B672F46-3FC6-4A6C-96F2-5345A55153D8}"/>
              </a:ext>
            </a:extLst>
          </p:cNvPr>
          <p:cNvSpPr txBox="1"/>
          <p:nvPr/>
        </p:nvSpPr>
        <p:spPr>
          <a:xfrm>
            <a:off x="6992944" y="1716638"/>
            <a:ext cx="1082348" cy="400110"/>
          </a:xfrm>
          <a:prstGeom prst="rect">
            <a:avLst/>
          </a:prstGeom>
          <a:noFill/>
        </p:spPr>
        <p:txBody>
          <a:bodyPr wrap="none" rtlCol="0">
            <a:spAutoFit/>
          </a:bodyPr>
          <a:lstStyle/>
          <a:p>
            <a:r>
              <a:rPr lang="en-US" b="1" dirty="0">
                <a:solidFill>
                  <a:schemeClr val="accent5">
                    <a:lumMod val="75000"/>
                  </a:schemeClr>
                </a:solidFill>
              </a:rPr>
              <a:t>1.0E-07</a:t>
            </a:r>
          </a:p>
        </p:txBody>
      </p:sp>
      <p:sp>
        <p:nvSpPr>
          <p:cNvPr id="9" name="TextBox 8">
            <a:extLst>
              <a:ext uri="{FF2B5EF4-FFF2-40B4-BE49-F238E27FC236}">
                <a16:creationId xmlns:a16="http://schemas.microsoft.com/office/drawing/2014/main" id="{3322C80A-9B69-4309-890A-5E6A11F5929D}"/>
              </a:ext>
            </a:extLst>
          </p:cNvPr>
          <p:cNvSpPr txBox="1"/>
          <p:nvPr/>
        </p:nvSpPr>
        <p:spPr>
          <a:xfrm>
            <a:off x="5156319" y="3790486"/>
            <a:ext cx="1082348" cy="400110"/>
          </a:xfrm>
          <a:prstGeom prst="rect">
            <a:avLst/>
          </a:prstGeom>
          <a:noFill/>
        </p:spPr>
        <p:txBody>
          <a:bodyPr wrap="none" rtlCol="0">
            <a:spAutoFit/>
          </a:bodyPr>
          <a:lstStyle/>
          <a:p>
            <a:r>
              <a:rPr lang="en-US" b="1" dirty="0">
                <a:solidFill>
                  <a:schemeClr val="accent5">
                    <a:lumMod val="75000"/>
                  </a:schemeClr>
                </a:solidFill>
              </a:rPr>
              <a:t>2.9E-09</a:t>
            </a:r>
          </a:p>
        </p:txBody>
      </p:sp>
      <p:sp>
        <p:nvSpPr>
          <p:cNvPr id="8" name="TextBox 7">
            <a:extLst>
              <a:ext uri="{FF2B5EF4-FFF2-40B4-BE49-F238E27FC236}">
                <a16:creationId xmlns:a16="http://schemas.microsoft.com/office/drawing/2014/main" id="{820BA753-37C5-43D6-9580-3B79F126897C}"/>
              </a:ext>
            </a:extLst>
          </p:cNvPr>
          <p:cNvSpPr txBox="1"/>
          <p:nvPr/>
        </p:nvSpPr>
        <p:spPr>
          <a:xfrm rot="16200000">
            <a:off x="117225" y="3304788"/>
            <a:ext cx="3102131" cy="400110"/>
          </a:xfrm>
          <a:prstGeom prst="rect">
            <a:avLst/>
          </a:prstGeom>
          <a:noFill/>
        </p:spPr>
        <p:txBody>
          <a:bodyPr wrap="none" rtlCol="0">
            <a:spAutoFit/>
          </a:bodyPr>
          <a:lstStyle/>
          <a:p>
            <a:r>
              <a:rPr lang="en-US" b="1" dirty="0">
                <a:solidFill>
                  <a:schemeClr val="accent5">
                    <a:lumMod val="75000"/>
                  </a:schemeClr>
                </a:solidFill>
              </a:rPr>
              <a:t>Permeability Coefficient</a:t>
            </a:r>
          </a:p>
        </p:txBody>
      </p:sp>
      <p:cxnSp>
        <p:nvCxnSpPr>
          <p:cNvPr id="11" name="Straight Arrow Connector 10">
            <a:extLst>
              <a:ext uri="{FF2B5EF4-FFF2-40B4-BE49-F238E27FC236}">
                <a16:creationId xmlns:a16="http://schemas.microsoft.com/office/drawing/2014/main" id="{22B7D112-CF3D-4013-8B8A-4C304BB109DA}"/>
              </a:ext>
            </a:extLst>
          </p:cNvPr>
          <p:cNvCxnSpPr>
            <a:cxnSpLocks/>
          </p:cNvCxnSpPr>
          <p:nvPr/>
        </p:nvCxnSpPr>
        <p:spPr bwMode="auto">
          <a:xfrm>
            <a:off x="1318451" y="1507876"/>
            <a:ext cx="0" cy="3527366"/>
          </a:xfrm>
          <a:prstGeom prst="straightConnector1">
            <a:avLst/>
          </a:prstGeom>
          <a:solidFill>
            <a:srgbClr val="34BFFE"/>
          </a:solidFill>
          <a:ln w="57150" cap="flat" cmpd="sng" algn="ctr">
            <a:solidFill>
              <a:srgbClr val="002060"/>
            </a:solidFill>
            <a:prstDash val="solid"/>
            <a:round/>
            <a:headEnd type="triangle" w="med" len="med"/>
            <a:tailEnd type="triangle" w="med" len="med"/>
          </a:ln>
          <a:effectLst/>
        </p:spPr>
      </p:cxnSp>
      <p:sp>
        <p:nvSpPr>
          <p:cNvPr id="12" name="TextBox 11">
            <a:extLst>
              <a:ext uri="{FF2B5EF4-FFF2-40B4-BE49-F238E27FC236}">
                <a16:creationId xmlns:a16="http://schemas.microsoft.com/office/drawing/2014/main" id="{57D00FC6-3958-4E36-947E-155CDBAE1112}"/>
              </a:ext>
            </a:extLst>
          </p:cNvPr>
          <p:cNvSpPr txBox="1"/>
          <p:nvPr/>
        </p:nvSpPr>
        <p:spPr>
          <a:xfrm>
            <a:off x="934581" y="1076989"/>
            <a:ext cx="867546" cy="430887"/>
          </a:xfrm>
          <a:prstGeom prst="rect">
            <a:avLst/>
          </a:prstGeom>
          <a:noFill/>
        </p:spPr>
        <p:txBody>
          <a:bodyPr wrap="none" rtlCol="0">
            <a:spAutoFit/>
          </a:bodyPr>
          <a:lstStyle/>
          <a:p>
            <a:pPr algn="ctr"/>
            <a:r>
              <a:rPr lang="en-US" sz="1100" dirty="0">
                <a:solidFill>
                  <a:schemeClr val="accent5">
                    <a:lumMod val="75000"/>
                  </a:schemeClr>
                </a:solidFill>
              </a:rPr>
              <a:t>More </a:t>
            </a:r>
          </a:p>
          <a:p>
            <a:pPr algn="ctr"/>
            <a:r>
              <a:rPr lang="en-US" sz="1100" dirty="0">
                <a:solidFill>
                  <a:schemeClr val="accent5">
                    <a:lumMod val="75000"/>
                  </a:schemeClr>
                </a:solidFill>
              </a:rPr>
              <a:t>Permeable</a:t>
            </a:r>
          </a:p>
        </p:txBody>
      </p:sp>
      <p:sp>
        <p:nvSpPr>
          <p:cNvPr id="15" name="TextBox 14">
            <a:extLst>
              <a:ext uri="{FF2B5EF4-FFF2-40B4-BE49-F238E27FC236}">
                <a16:creationId xmlns:a16="http://schemas.microsoft.com/office/drawing/2014/main" id="{FD69C117-E88A-45EB-A437-40B6E4C3924C}"/>
              </a:ext>
            </a:extLst>
          </p:cNvPr>
          <p:cNvSpPr txBox="1"/>
          <p:nvPr/>
        </p:nvSpPr>
        <p:spPr>
          <a:xfrm>
            <a:off x="934582" y="5076576"/>
            <a:ext cx="867546" cy="430887"/>
          </a:xfrm>
          <a:prstGeom prst="rect">
            <a:avLst/>
          </a:prstGeom>
          <a:noFill/>
        </p:spPr>
        <p:txBody>
          <a:bodyPr wrap="none" rtlCol="0">
            <a:spAutoFit/>
          </a:bodyPr>
          <a:lstStyle/>
          <a:p>
            <a:pPr algn="ctr"/>
            <a:r>
              <a:rPr lang="en-US" sz="1100" dirty="0">
                <a:solidFill>
                  <a:schemeClr val="accent5">
                    <a:lumMod val="75000"/>
                  </a:schemeClr>
                </a:solidFill>
              </a:rPr>
              <a:t>Less</a:t>
            </a:r>
          </a:p>
          <a:p>
            <a:pPr algn="ctr"/>
            <a:r>
              <a:rPr lang="en-US" sz="1100" dirty="0">
                <a:solidFill>
                  <a:schemeClr val="accent5">
                    <a:lumMod val="75000"/>
                  </a:schemeClr>
                </a:solidFill>
              </a:rPr>
              <a:t>Permeable</a:t>
            </a:r>
          </a:p>
        </p:txBody>
      </p:sp>
      <p:sp>
        <p:nvSpPr>
          <p:cNvPr id="14" name="TextBox 13">
            <a:extLst>
              <a:ext uri="{FF2B5EF4-FFF2-40B4-BE49-F238E27FC236}">
                <a16:creationId xmlns:a16="http://schemas.microsoft.com/office/drawing/2014/main" id="{640246AA-9E64-417B-8C9F-8AAD3FBB360F}"/>
              </a:ext>
            </a:extLst>
          </p:cNvPr>
          <p:cNvSpPr txBox="1"/>
          <p:nvPr/>
        </p:nvSpPr>
        <p:spPr>
          <a:xfrm>
            <a:off x="5373341" y="4627197"/>
            <a:ext cx="2072683" cy="307777"/>
          </a:xfrm>
          <a:prstGeom prst="rect">
            <a:avLst/>
          </a:prstGeom>
          <a:noFill/>
        </p:spPr>
        <p:txBody>
          <a:bodyPr wrap="none" rtlCol="0">
            <a:spAutoFit/>
          </a:bodyPr>
          <a:lstStyle/>
          <a:p>
            <a:r>
              <a:rPr lang="en-US" sz="1400" dirty="0">
                <a:solidFill>
                  <a:schemeClr val="accent5">
                    <a:lumMod val="75000"/>
                  </a:schemeClr>
                </a:solidFill>
              </a:rPr>
              <a:t>Soil Type:  Sandy Loam</a:t>
            </a:r>
          </a:p>
        </p:txBody>
      </p:sp>
      <p:sp>
        <p:nvSpPr>
          <p:cNvPr id="16" name="TextBox 15">
            <a:extLst>
              <a:ext uri="{FF2B5EF4-FFF2-40B4-BE49-F238E27FC236}">
                <a16:creationId xmlns:a16="http://schemas.microsoft.com/office/drawing/2014/main" id="{AB60012A-0010-46FD-84A4-BD8A62E035AA}"/>
              </a:ext>
            </a:extLst>
          </p:cNvPr>
          <p:cNvSpPr txBox="1"/>
          <p:nvPr/>
        </p:nvSpPr>
        <p:spPr>
          <a:xfrm>
            <a:off x="8569849" y="1507876"/>
            <a:ext cx="1797608" cy="523220"/>
          </a:xfrm>
          <a:prstGeom prst="rect">
            <a:avLst/>
          </a:prstGeom>
          <a:noFill/>
        </p:spPr>
        <p:txBody>
          <a:bodyPr wrap="none" rtlCol="0">
            <a:spAutoFit/>
          </a:bodyPr>
          <a:lstStyle/>
          <a:p>
            <a:r>
              <a:rPr lang="en-US" sz="1400" dirty="0">
                <a:solidFill>
                  <a:schemeClr val="accent5">
                    <a:lumMod val="75000"/>
                  </a:schemeClr>
                </a:solidFill>
              </a:rPr>
              <a:t>USEPA STANDARD</a:t>
            </a:r>
          </a:p>
          <a:p>
            <a:r>
              <a:rPr lang="en-US" sz="1400" dirty="0">
                <a:solidFill>
                  <a:schemeClr val="accent5">
                    <a:lumMod val="75000"/>
                  </a:schemeClr>
                </a:solidFill>
              </a:rPr>
              <a:t>1x10-7 cm/sec</a:t>
            </a:r>
          </a:p>
        </p:txBody>
      </p:sp>
      <p:sp>
        <p:nvSpPr>
          <p:cNvPr id="5" name="Rectangle 20">
            <a:extLst>
              <a:ext uri="{FF2B5EF4-FFF2-40B4-BE49-F238E27FC236}">
                <a16:creationId xmlns:a16="http://schemas.microsoft.com/office/drawing/2014/main" id="{9987ADB6-2FF6-6AF4-6D65-C0C3B3943D62}"/>
              </a:ext>
            </a:extLst>
          </p:cNvPr>
          <p:cNvSpPr>
            <a:spLocks noChangeArrowheads="1"/>
          </p:cNvSpPr>
          <p:nvPr/>
        </p:nvSpPr>
        <p:spPr bwMode="auto">
          <a:xfrm>
            <a:off x="1466262" y="-33895"/>
            <a:ext cx="91440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dirty="0">
              <a:solidFill>
                <a:schemeClr val="tx1"/>
              </a:solidFill>
              <a:latin typeface="Arial" panose="020B0604020202020204" pitchFamily="34" charset="0"/>
              <a:cs typeface="Times New Roman" panose="02020603050405020304" pitchFamily="18" charset="0"/>
            </a:endParaRPr>
          </a:p>
          <a:p>
            <a:pPr algn="ctr">
              <a:spcBef>
                <a:spcPct val="0"/>
              </a:spcBef>
              <a:buClrTx/>
              <a:buSzTx/>
              <a:buFontTx/>
              <a:buNone/>
            </a:pPr>
            <a:r>
              <a:rPr lang="en-US" altLang="en-US" sz="2800" dirty="0">
                <a:solidFill>
                  <a:schemeClr val="tx1"/>
                </a:solidFill>
                <a:latin typeface="Arial" panose="020B0604020202020204" pitchFamily="34" charset="0"/>
                <a:cs typeface="Times New Roman" panose="02020603050405020304" pitchFamily="18" charset="0"/>
              </a:rPr>
              <a:t>WATERPROOF = NO POTHOLES/CRACKS</a:t>
            </a:r>
          </a:p>
        </p:txBody>
      </p:sp>
      <p:grpSp>
        <p:nvGrpSpPr>
          <p:cNvPr id="17" name="Group 16">
            <a:extLst>
              <a:ext uri="{FF2B5EF4-FFF2-40B4-BE49-F238E27FC236}">
                <a16:creationId xmlns:a16="http://schemas.microsoft.com/office/drawing/2014/main" id="{FD0CF9D3-6109-F1FF-124F-9C1495904795}"/>
              </a:ext>
            </a:extLst>
          </p:cNvPr>
          <p:cNvGrpSpPr/>
          <p:nvPr/>
        </p:nvGrpSpPr>
        <p:grpSpPr>
          <a:xfrm>
            <a:off x="7995203" y="4890227"/>
            <a:ext cx="3544903" cy="520559"/>
            <a:chOff x="7995203" y="4890227"/>
            <a:chExt cx="3544903" cy="520559"/>
          </a:xfrm>
        </p:grpSpPr>
        <p:sp>
          <p:nvSpPr>
            <p:cNvPr id="10" name="Arrow: Right 9">
              <a:extLst>
                <a:ext uri="{FF2B5EF4-FFF2-40B4-BE49-F238E27FC236}">
                  <a16:creationId xmlns:a16="http://schemas.microsoft.com/office/drawing/2014/main" id="{0F14BD5D-8FFF-8F31-9EA8-8797EE23873B}"/>
                </a:ext>
              </a:extLst>
            </p:cNvPr>
            <p:cNvSpPr/>
            <p:nvPr/>
          </p:nvSpPr>
          <p:spPr bwMode="auto">
            <a:xfrm rot="10800000">
              <a:off x="11000432" y="4890227"/>
              <a:ext cx="539674" cy="520559"/>
            </a:xfrm>
            <a:prstGeom prst="rightArrow">
              <a:avLst/>
            </a:prstGeom>
            <a:solidFill>
              <a:srgbClr val="34BFFE"/>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05" charset="0"/>
              </a:endParaRPr>
            </a:p>
          </p:txBody>
        </p:sp>
        <p:sp>
          <p:nvSpPr>
            <p:cNvPr id="13" name="Arrow: Right 12">
              <a:extLst>
                <a:ext uri="{FF2B5EF4-FFF2-40B4-BE49-F238E27FC236}">
                  <a16:creationId xmlns:a16="http://schemas.microsoft.com/office/drawing/2014/main" id="{9BDD1370-2E7B-AD1A-2E55-104F4CC5BFE8}"/>
                </a:ext>
              </a:extLst>
            </p:cNvPr>
            <p:cNvSpPr/>
            <p:nvPr/>
          </p:nvSpPr>
          <p:spPr bwMode="auto">
            <a:xfrm>
              <a:off x="7995203" y="4890227"/>
              <a:ext cx="539674" cy="520559"/>
            </a:xfrm>
            <a:prstGeom prst="rightArrow">
              <a:avLst/>
            </a:prstGeom>
            <a:solidFill>
              <a:srgbClr val="34BFFE"/>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05" charset="0"/>
              </a:endParaRPr>
            </a:p>
          </p:txBody>
        </p:sp>
      </p:grpSp>
      <p:sp>
        <p:nvSpPr>
          <p:cNvPr id="18" name="TextBox 17">
            <a:extLst>
              <a:ext uri="{FF2B5EF4-FFF2-40B4-BE49-F238E27FC236}">
                <a16:creationId xmlns:a16="http://schemas.microsoft.com/office/drawing/2014/main" id="{B6F91BAA-3E4E-BA8A-8A6D-E9878588A672}"/>
              </a:ext>
            </a:extLst>
          </p:cNvPr>
          <p:cNvSpPr txBox="1"/>
          <p:nvPr/>
        </p:nvSpPr>
        <p:spPr>
          <a:xfrm>
            <a:off x="4024473" y="2676720"/>
            <a:ext cx="1681100" cy="707886"/>
          </a:xfrm>
          <a:prstGeom prst="rect">
            <a:avLst/>
          </a:prstGeom>
          <a:noFill/>
        </p:spPr>
        <p:txBody>
          <a:bodyPr wrap="square" rtlCol="0">
            <a:spAutoFit/>
          </a:bodyPr>
          <a:lstStyle/>
          <a:p>
            <a:pPr algn="ctr"/>
            <a:r>
              <a:rPr lang="en-US" dirty="0">
                <a:solidFill>
                  <a:srgbClr val="002060"/>
                </a:solidFill>
              </a:rPr>
              <a:t>Less Permeable</a:t>
            </a:r>
          </a:p>
        </p:txBody>
      </p:sp>
    </p:spTree>
    <p:extLst>
      <p:ext uri="{BB962C8B-B14F-4D97-AF65-F5344CB8AC3E}">
        <p14:creationId xmlns:p14="http://schemas.microsoft.com/office/powerpoint/2010/main" val="1962778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746" y="217324"/>
            <a:ext cx="10610980" cy="6280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rrow: Right 1">
            <a:extLst>
              <a:ext uri="{FF2B5EF4-FFF2-40B4-BE49-F238E27FC236}">
                <a16:creationId xmlns:a16="http://schemas.microsoft.com/office/drawing/2014/main" id="{63A2C530-1591-433F-9618-0E5DD8E5451F}"/>
              </a:ext>
            </a:extLst>
          </p:cNvPr>
          <p:cNvSpPr/>
          <p:nvPr/>
        </p:nvSpPr>
        <p:spPr>
          <a:xfrm rot="10800000">
            <a:off x="3902943" y="1725264"/>
            <a:ext cx="838200" cy="609600"/>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3BDF0ED-D030-44F8-BC24-AFB8832AAF58}"/>
              </a:ext>
            </a:extLst>
          </p:cNvPr>
          <p:cNvSpPr txBox="1"/>
          <p:nvPr/>
        </p:nvSpPr>
        <p:spPr>
          <a:xfrm>
            <a:off x="4875434" y="1830009"/>
            <a:ext cx="2692275" cy="400110"/>
          </a:xfrm>
          <a:prstGeom prst="rect">
            <a:avLst/>
          </a:prstGeom>
          <a:noFill/>
        </p:spPr>
        <p:txBody>
          <a:bodyPr wrap="none" rtlCol="0">
            <a:spAutoFit/>
          </a:bodyPr>
          <a:lstStyle/>
          <a:p>
            <a:r>
              <a:rPr lang="en-US" b="1" dirty="0">
                <a:solidFill>
                  <a:srgbClr val="00B050"/>
                </a:solidFill>
                <a:effectLst>
                  <a:outerShdw blurRad="38100" dist="38100" dir="2700000" algn="tl">
                    <a:srgbClr val="000000">
                      <a:alpha val="43137"/>
                    </a:srgbClr>
                  </a:outerShdw>
                </a:effectLst>
              </a:rPr>
              <a:t>TERRA PAVE WHITE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descr="CBR chart 3.png">
            <a:extLst>
              <a:ext uri="{FF2B5EF4-FFF2-40B4-BE49-F238E27FC236}">
                <a16:creationId xmlns:a16="http://schemas.microsoft.com/office/drawing/2014/main" id="{C584FB74-9B6E-459B-8BE1-AC4EA172106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5547" y="407066"/>
            <a:ext cx="10990642" cy="6082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6CD49DC-3E69-4D03-B9AA-BEE3BEE7DAF2}"/>
              </a:ext>
            </a:extLst>
          </p:cNvPr>
          <p:cNvSpPr txBox="1"/>
          <p:nvPr/>
        </p:nvSpPr>
        <p:spPr>
          <a:xfrm>
            <a:off x="6794520" y="512956"/>
            <a:ext cx="3007555" cy="400110"/>
          </a:xfrm>
          <a:prstGeom prst="rect">
            <a:avLst/>
          </a:prstGeom>
          <a:noFill/>
        </p:spPr>
        <p:txBody>
          <a:bodyPr wrap="none" rtlCol="0">
            <a:spAutoFit/>
          </a:bodyPr>
          <a:lstStyle/>
          <a:p>
            <a:r>
              <a:rPr lang="en-US" dirty="0"/>
              <a:t>(California Bearing Rate)</a:t>
            </a:r>
          </a:p>
        </p:txBody>
      </p:sp>
      <p:pic>
        <p:nvPicPr>
          <p:cNvPr id="4" name="Picture 3">
            <a:extLst>
              <a:ext uri="{FF2B5EF4-FFF2-40B4-BE49-F238E27FC236}">
                <a16:creationId xmlns:a16="http://schemas.microsoft.com/office/drawing/2014/main" id="{AD6A7157-28BA-4C3B-9A90-2E2FBA199E84}"/>
              </a:ext>
            </a:extLst>
          </p:cNvPr>
          <p:cNvPicPr>
            <a:picLocks noChangeAspect="1"/>
          </p:cNvPicPr>
          <p:nvPr/>
        </p:nvPicPr>
        <p:blipFill>
          <a:blip r:embed="rId3"/>
          <a:stretch>
            <a:fillRect/>
          </a:stretch>
        </p:blipFill>
        <p:spPr>
          <a:xfrm>
            <a:off x="6521342" y="4056721"/>
            <a:ext cx="4483100" cy="103505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62782" y="1294483"/>
            <a:ext cx="8143490" cy="5397058"/>
          </a:xfrm>
          <a:prstGeom prst="rect">
            <a:avLst/>
          </a:prstGeom>
        </p:spPr>
      </p:pic>
      <p:sp>
        <p:nvSpPr>
          <p:cNvPr id="3" name="TextBox 2">
            <a:extLst>
              <a:ext uri="{FF2B5EF4-FFF2-40B4-BE49-F238E27FC236}">
                <a16:creationId xmlns:a16="http://schemas.microsoft.com/office/drawing/2014/main" id="{C2FE63C5-E5EC-43A4-8CFA-62E439AEB8F4}"/>
              </a:ext>
            </a:extLst>
          </p:cNvPr>
          <p:cNvSpPr txBox="1"/>
          <p:nvPr/>
        </p:nvSpPr>
        <p:spPr>
          <a:xfrm>
            <a:off x="8087454" y="3818544"/>
            <a:ext cx="2895599" cy="1323439"/>
          </a:xfrm>
          <a:prstGeom prst="rect">
            <a:avLst/>
          </a:prstGeom>
          <a:noFill/>
        </p:spPr>
        <p:txBody>
          <a:bodyPr wrap="square" rtlCol="0">
            <a:spAutoFit/>
          </a:bodyPr>
          <a:lstStyle/>
          <a:p>
            <a:r>
              <a:rPr lang="en-US" dirty="0">
                <a:solidFill>
                  <a:schemeClr val="accent6">
                    <a:lumMod val="50000"/>
                  </a:schemeClr>
                </a:solidFill>
              </a:rPr>
              <a:t>Asphalt Emulsion Product - </a:t>
            </a:r>
            <a:r>
              <a:rPr lang="en-US" b="1" dirty="0">
                <a:solidFill>
                  <a:schemeClr val="accent6">
                    <a:lumMod val="50000"/>
                  </a:schemeClr>
                </a:solidFill>
              </a:rPr>
              <a:t>Cationic CSS-1 Asphalt Emulsions</a:t>
            </a:r>
          </a:p>
        </p:txBody>
      </p:sp>
      <p:sp>
        <p:nvSpPr>
          <p:cNvPr id="4" name="TextBox 3">
            <a:extLst>
              <a:ext uri="{FF2B5EF4-FFF2-40B4-BE49-F238E27FC236}">
                <a16:creationId xmlns:a16="http://schemas.microsoft.com/office/drawing/2014/main" id="{59A51098-699D-4F95-A3C7-F50C074C5BF6}"/>
              </a:ext>
            </a:extLst>
          </p:cNvPr>
          <p:cNvSpPr txBox="1"/>
          <p:nvPr/>
        </p:nvSpPr>
        <p:spPr>
          <a:xfrm>
            <a:off x="5445202" y="3818543"/>
            <a:ext cx="2844644" cy="1323439"/>
          </a:xfrm>
          <a:prstGeom prst="rect">
            <a:avLst/>
          </a:prstGeom>
          <a:noFill/>
        </p:spPr>
        <p:txBody>
          <a:bodyPr wrap="square" rtlCol="0">
            <a:spAutoFit/>
          </a:bodyPr>
          <a:lstStyle/>
          <a:p>
            <a:r>
              <a:rPr lang="en-US" dirty="0">
                <a:solidFill>
                  <a:schemeClr val="accent6">
                    <a:lumMod val="50000"/>
                  </a:schemeClr>
                </a:solidFill>
              </a:rPr>
              <a:t>Asphalt Emulsion Product - </a:t>
            </a:r>
            <a:r>
              <a:rPr lang="en-US" b="1" dirty="0">
                <a:solidFill>
                  <a:schemeClr val="accent6">
                    <a:lumMod val="50000"/>
                  </a:schemeClr>
                </a:solidFill>
              </a:rPr>
              <a:t>SS1 Bitumen Emulsions</a:t>
            </a:r>
          </a:p>
          <a:p>
            <a:r>
              <a:rPr lang="en-US" b="1" dirty="0">
                <a:solidFill>
                  <a:schemeClr val="accent6">
                    <a:lumMod val="50000"/>
                  </a:schemeClr>
                </a:solidFill>
              </a:rPr>
              <a:t>Asphalt Emulsions</a:t>
            </a:r>
          </a:p>
        </p:txBody>
      </p:sp>
      <p:pic>
        <p:nvPicPr>
          <p:cNvPr id="6" name="Picture 5">
            <a:extLst>
              <a:ext uri="{FF2B5EF4-FFF2-40B4-BE49-F238E27FC236}">
                <a16:creationId xmlns:a16="http://schemas.microsoft.com/office/drawing/2014/main" id="{FD61F1D5-49FC-431E-AE70-218266DC8E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3002" y="2267931"/>
            <a:ext cx="1543050" cy="1543050"/>
          </a:xfrm>
          <a:prstGeom prst="rect">
            <a:avLst/>
          </a:prstGeom>
        </p:spPr>
      </p:pic>
      <p:pic>
        <p:nvPicPr>
          <p:cNvPr id="8" name="Picture 7">
            <a:extLst>
              <a:ext uri="{FF2B5EF4-FFF2-40B4-BE49-F238E27FC236}">
                <a16:creationId xmlns:a16="http://schemas.microsoft.com/office/drawing/2014/main" id="{8E306AF0-BBA1-4869-B610-F1CC3ED773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4615" y="2267931"/>
            <a:ext cx="1543050" cy="1543050"/>
          </a:xfrm>
          <a:prstGeom prst="rect">
            <a:avLst/>
          </a:prstGeom>
        </p:spPr>
      </p:pic>
      <p:sp>
        <p:nvSpPr>
          <p:cNvPr id="5" name="Arrow: Down 4">
            <a:extLst>
              <a:ext uri="{FF2B5EF4-FFF2-40B4-BE49-F238E27FC236}">
                <a16:creationId xmlns:a16="http://schemas.microsoft.com/office/drawing/2014/main" id="{296D5887-D2BD-4FFE-A464-9AA8BB5AA706}"/>
              </a:ext>
            </a:extLst>
          </p:cNvPr>
          <p:cNvSpPr/>
          <p:nvPr/>
        </p:nvSpPr>
        <p:spPr>
          <a:xfrm>
            <a:off x="4133238" y="1898166"/>
            <a:ext cx="381000" cy="60960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F28BC95-8D8B-45CE-9F1B-9B9EF43E4202}"/>
              </a:ext>
            </a:extLst>
          </p:cNvPr>
          <p:cNvSpPr txBox="1"/>
          <p:nvPr/>
        </p:nvSpPr>
        <p:spPr>
          <a:xfrm>
            <a:off x="2737051" y="1462803"/>
            <a:ext cx="2037737" cy="400110"/>
          </a:xfrm>
          <a:prstGeom prst="rect">
            <a:avLst/>
          </a:prstGeom>
          <a:noFill/>
        </p:spPr>
        <p:txBody>
          <a:bodyPr wrap="none" rtlCol="0">
            <a:spAutoFit/>
          </a:bodyPr>
          <a:lstStyle/>
          <a:p>
            <a:r>
              <a:rPr lang="en-US" b="1" dirty="0">
                <a:solidFill>
                  <a:srgbClr val="00B050"/>
                </a:solidFill>
                <a:effectLst>
                  <a:outerShdw blurRad="38100" dist="38100" dir="2700000" algn="tl">
                    <a:srgbClr val="000000">
                      <a:alpha val="43137"/>
                    </a:srgbClr>
                  </a:outerShdw>
                </a:effectLst>
              </a:rPr>
              <a:t>Higher is BEST</a:t>
            </a:r>
          </a:p>
        </p:txBody>
      </p:sp>
      <p:sp>
        <p:nvSpPr>
          <p:cNvPr id="9" name="Title 1">
            <a:extLst>
              <a:ext uri="{FF2B5EF4-FFF2-40B4-BE49-F238E27FC236}">
                <a16:creationId xmlns:a16="http://schemas.microsoft.com/office/drawing/2014/main" id="{9179ABEB-9C07-4121-A4B0-A8729B9127FA}"/>
              </a:ext>
            </a:extLst>
          </p:cNvPr>
          <p:cNvSpPr txBox="1">
            <a:spLocks/>
          </p:cNvSpPr>
          <p:nvPr/>
        </p:nvSpPr>
        <p:spPr>
          <a:xfrm>
            <a:off x="94993" y="0"/>
            <a:ext cx="8458200" cy="865303"/>
          </a:xfrm>
          <a:prstGeom prst="rect">
            <a:avLst/>
          </a:prstGeom>
        </p:spPr>
        <p:txBody>
          <a:bodyPr vert="horz" anchor="t">
            <a:normAutofit/>
          </a:bodyP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S PGothic" panose="020B0600070205080204" pitchFamily="34" charset="-128"/>
                <a:cs typeface="ＭＳ Ｐゴシック" charset="0"/>
              </a:defRPr>
            </a:lvl1pPr>
            <a:lvl2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2pPr>
            <a:lvl3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3pPr>
            <a:lvl4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4pPr>
            <a:lvl5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r>
              <a:rPr lang="en-US" dirty="0">
                <a:solidFill>
                  <a:schemeClr val="bg1"/>
                </a:solidFill>
                <a:latin typeface="Stencil Std" panose="04020904080802020404" pitchFamily="82" charset="0"/>
              </a:rPr>
              <a:t>Pavement Preservation</a:t>
            </a:r>
          </a:p>
        </p:txBody>
      </p:sp>
    </p:spTree>
    <p:extLst>
      <p:ext uri="{BB962C8B-B14F-4D97-AF65-F5344CB8AC3E}">
        <p14:creationId xmlns:p14="http://schemas.microsoft.com/office/powerpoint/2010/main" val="768891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2968" y="1324610"/>
            <a:ext cx="8458200" cy="5503772"/>
          </a:xfrm>
          <a:prstGeom prst="rect">
            <a:avLst/>
          </a:prstGeom>
        </p:spPr>
      </p:pic>
      <p:sp>
        <p:nvSpPr>
          <p:cNvPr id="3" name="TextBox 2">
            <a:extLst>
              <a:ext uri="{FF2B5EF4-FFF2-40B4-BE49-F238E27FC236}">
                <a16:creationId xmlns:a16="http://schemas.microsoft.com/office/drawing/2014/main" id="{61C12D84-0DC0-4BFD-85E1-FB180CBCFD65}"/>
              </a:ext>
            </a:extLst>
          </p:cNvPr>
          <p:cNvSpPr txBox="1"/>
          <p:nvPr/>
        </p:nvSpPr>
        <p:spPr>
          <a:xfrm>
            <a:off x="8527190" y="3526357"/>
            <a:ext cx="2895599" cy="1323439"/>
          </a:xfrm>
          <a:prstGeom prst="rect">
            <a:avLst/>
          </a:prstGeom>
          <a:noFill/>
        </p:spPr>
        <p:txBody>
          <a:bodyPr wrap="square" rtlCol="0">
            <a:spAutoFit/>
          </a:bodyPr>
          <a:lstStyle/>
          <a:p>
            <a:r>
              <a:rPr lang="en-US" dirty="0">
                <a:solidFill>
                  <a:schemeClr val="accent6">
                    <a:lumMod val="50000"/>
                  </a:schemeClr>
                </a:solidFill>
              </a:rPr>
              <a:t>Asphalt Emulsion Product - </a:t>
            </a:r>
            <a:r>
              <a:rPr lang="en-US" b="1" dirty="0">
                <a:solidFill>
                  <a:schemeClr val="accent6">
                    <a:lumMod val="50000"/>
                  </a:schemeClr>
                </a:solidFill>
              </a:rPr>
              <a:t>Cationic CSS-1 Asphalt Emulsions</a:t>
            </a:r>
          </a:p>
        </p:txBody>
      </p:sp>
      <p:sp>
        <p:nvSpPr>
          <p:cNvPr id="4" name="TextBox 3">
            <a:extLst>
              <a:ext uri="{FF2B5EF4-FFF2-40B4-BE49-F238E27FC236}">
                <a16:creationId xmlns:a16="http://schemas.microsoft.com/office/drawing/2014/main" id="{3DDA96A5-5F06-47AD-9B91-865F5EFEBD57}"/>
              </a:ext>
            </a:extLst>
          </p:cNvPr>
          <p:cNvSpPr txBox="1"/>
          <p:nvPr/>
        </p:nvSpPr>
        <p:spPr>
          <a:xfrm>
            <a:off x="5272217" y="3994051"/>
            <a:ext cx="3318222" cy="1015663"/>
          </a:xfrm>
          <a:prstGeom prst="rect">
            <a:avLst/>
          </a:prstGeom>
          <a:noFill/>
        </p:spPr>
        <p:txBody>
          <a:bodyPr wrap="square" rtlCol="0">
            <a:spAutoFit/>
          </a:bodyPr>
          <a:lstStyle/>
          <a:p>
            <a:r>
              <a:rPr lang="en-US" dirty="0">
                <a:solidFill>
                  <a:schemeClr val="accent6">
                    <a:lumMod val="50000"/>
                  </a:schemeClr>
                </a:solidFill>
              </a:rPr>
              <a:t>Asphalt Emulsion Product - </a:t>
            </a:r>
            <a:r>
              <a:rPr lang="en-US" b="1" dirty="0">
                <a:solidFill>
                  <a:schemeClr val="accent6">
                    <a:lumMod val="50000"/>
                  </a:schemeClr>
                </a:solidFill>
              </a:rPr>
              <a:t>SS1 Bitumen Emulsions</a:t>
            </a:r>
          </a:p>
          <a:p>
            <a:r>
              <a:rPr lang="en-US" b="1" dirty="0">
                <a:solidFill>
                  <a:schemeClr val="accent6">
                    <a:lumMod val="50000"/>
                  </a:schemeClr>
                </a:solidFill>
              </a:rPr>
              <a:t>Asphalt Emulsions</a:t>
            </a:r>
          </a:p>
        </p:txBody>
      </p:sp>
      <p:pic>
        <p:nvPicPr>
          <p:cNvPr id="5" name="Picture 4">
            <a:extLst>
              <a:ext uri="{FF2B5EF4-FFF2-40B4-BE49-F238E27FC236}">
                <a16:creationId xmlns:a16="http://schemas.microsoft.com/office/drawing/2014/main" id="{9A9C9B36-8536-4C47-9A92-FE4A8D97D8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0543" y="2368157"/>
            <a:ext cx="1543050" cy="1543050"/>
          </a:xfrm>
          <a:prstGeom prst="rect">
            <a:avLst/>
          </a:prstGeom>
        </p:spPr>
      </p:pic>
      <p:pic>
        <p:nvPicPr>
          <p:cNvPr id="6" name="Picture 5">
            <a:extLst>
              <a:ext uri="{FF2B5EF4-FFF2-40B4-BE49-F238E27FC236}">
                <a16:creationId xmlns:a16="http://schemas.microsoft.com/office/drawing/2014/main" id="{70D99462-3924-4DD7-9AE6-DCB097A321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7875" y="1983307"/>
            <a:ext cx="1543050" cy="1543050"/>
          </a:xfrm>
          <a:prstGeom prst="rect">
            <a:avLst/>
          </a:prstGeom>
        </p:spPr>
      </p:pic>
      <p:sp>
        <p:nvSpPr>
          <p:cNvPr id="7" name="Arrow: Down 6">
            <a:extLst>
              <a:ext uri="{FF2B5EF4-FFF2-40B4-BE49-F238E27FC236}">
                <a16:creationId xmlns:a16="http://schemas.microsoft.com/office/drawing/2014/main" id="{B2A8099C-7AF0-4FEF-B94E-D794A479E248}"/>
              </a:ext>
            </a:extLst>
          </p:cNvPr>
          <p:cNvSpPr/>
          <p:nvPr/>
        </p:nvSpPr>
        <p:spPr>
          <a:xfrm>
            <a:off x="4257888" y="1758557"/>
            <a:ext cx="381000" cy="60960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B8AF5E9-7F52-480C-96E1-859A53328AE6}"/>
              </a:ext>
            </a:extLst>
          </p:cNvPr>
          <p:cNvSpPr txBox="1"/>
          <p:nvPr/>
        </p:nvSpPr>
        <p:spPr>
          <a:xfrm>
            <a:off x="2901828" y="1411580"/>
            <a:ext cx="2037737" cy="400110"/>
          </a:xfrm>
          <a:prstGeom prst="rect">
            <a:avLst/>
          </a:prstGeom>
          <a:noFill/>
        </p:spPr>
        <p:txBody>
          <a:bodyPr wrap="none" rtlCol="0">
            <a:spAutoFit/>
          </a:bodyPr>
          <a:lstStyle/>
          <a:p>
            <a:r>
              <a:rPr lang="en-US" b="1" dirty="0">
                <a:solidFill>
                  <a:srgbClr val="00B050"/>
                </a:solidFill>
                <a:effectLst>
                  <a:outerShdw blurRad="38100" dist="38100" dir="2700000" algn="tl">
                    <a:srgbClr val="000000">
                      <a:alpha val="43137"/>
                    </a:srgbClr>
                  </a:outerShdw>
                </a:effectLst>
              </a:rPr>
              <a:t>Higher is BEST</a:t>
            </a:r>
          </a:p>
        </p:txBody>
      </p:sp>
      <p:sp>
        <p:nvSpPr>
          <p:cNvPr id="9" name="Title 1">
            <a:extLst>
              <a:ext uri="{FF2B5EF4-FFF2-40B4-BE49-F238E27FC236}">
                <a16:creationId xmlns:a16="http://schemas.microsoft.com/office/drawing/2014/main" id="{A3F770C3-D920-4327-B98E-57C3DF5EFD2D}"/>
              </a:ext>
            </a:extLst>
          </p:cNvPr>
          <p:cNvSpPr txBox="1">
            <a:spLocks/>
          </p:cNvSpPr>
          <p:nvPr/>
        </p:nvSpPr>
        <p:spPr>
          <a:xfrm>
            <a:off x="94993" y="0"/>
            <a:ext cx="8458200" cy="865303"/>
          </a:xfrm>
          <a:prstGeom prst="rect">
            <a:avLst/>
          </a:prstGeom>
        </p:spPr>
        <p:txBody>
          <a:bodyPr vert="horz" anchor="t">
            <a:normAutofit/>
          </a:bodyP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S PGothic" panose="020B0600070205080204" pitchFamily="34" charset="-128"/>
                <a:cs typeface="ＭＳ Ｐゴシック" charset="0"/>
              </a:defRPr>
            </a:lvl1pPr>
            <a:lvl2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2pPr>
            <a:lvl3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3pPr>
            <a:lvl4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4pPr>
            <a:lvl5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r>
              <a:rPr lang="en-US" dirty="0">
                <a:solidFill>
                  <a:schemeClr val="bg1"/>
                </a:solidFill>
                <a:latin typeface="Stencil Std" panose="04020904080802020404" pitchFamily="82" charset="0"/>
              </a:rPr>
              <a:t>Pavement Preservation</a:t>
            </a:r>
          </a:p>
        </p:txBody>
      </p:sp>
    </p:spTree>
    <p:extLst>
      <p:ext uri="{BB962C8B-B14F-4D97-AF65-F5344CB8AC3E}">
        <p14:creationId xmlns:p14="http://schemas.microsoft.com/office/powerpoint/2010/main" val="1949647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5EC6EB8-869A-46AB-9CEF-AF9F9E8D83AA}"/>
              </a:ext>
            </a:extLst>
          </p:cNvPr>
          <p:cNvPicPr>
            <a:picLocks noChangeAspect="1"/>
          </p:cNvPicPr>
          <p:nvPr/>
        </p:nvPicPr>
        <p:blipFill>
          <a:blip r:embed="rId4"/>
          <a:stretch>
            <a:fillRect/>
          </a:stretch>
        </p:blipFill>
        <p:spPr>
          <a:xfrm>
            <a:off x="0" y="0"/>
            <a:ext cx="12192000" cy="1343891"/>
          </a:xfrm>
          <a:prstGeom prst="rect">
            <a:avLst/>
          </a:prstGeom>
        </p:spPr>
      </p:pic>
      <p:pic>
        <p:nvPicPr>
          <p:cNvPr id="6" name="Picture 5">
            <a:extLst>
              <a:ext uri="{FF2B5EF4-FFF2-40B4-BE49-F238E27FC236}">
                <a16:creationId xmlns:a16="http://schemas.microsoft.com/office/drawing/2014/main" id="{EE8A6EFC-6AA5-4E5E-BC94-4A3BBF671620}"/>
              </a:ext>
            </a:extLst>
          </p:cNvPr>
          <p:cNvPicPr>
            <a:picLocks noChangeAspect="1"/>
          </p:cNvPicPr>
          <p:nvPr/>
        </p:nvPicPr>
        <p:blipFill>
          <a:blip r:embed="rId5"/>
          <a:stretch>
            <a:fillRect/>
          </a:stretch>
        </p:blipFill>
        <p:spPr>
          <a:xfrm>
            <a:off x="374073" y="0"/>
            <a:ext cx="11161221" cy="6858000"/>
          </a:xfrm>
          <a:prstGeom prst="rect">
            <a:avLst/>
          </a:prstGeom>
        </p:spPr>
      </p:pic>
      <p:sp>
        <p:nvSpPr>
          <p:cNvPr id="2" name="Title 1">
            <a:extLst>
              <a:ext uri="{FF2B5EF4-FFF2-40B4-BE49-F238E27FC236}">
                <a16:creationId xmlns:a16="http://schemas.microsoft.com/office/drawing/2014/main" id="{A258AB5F-16CC-4DC2-9C72-F650E729E388}"/>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7A3A9BD1-0E58-4310-BFA2-45BDFA4693B9}"/>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285247FC-D996-4DC9-9B52-AD42D31E7F9D}"/>
              </a:ext>
            </a:extLst>
          </p:cNvPr>
          <p:cNvSpPr>
            <a:spLocks noGrp="1"/>
          </p:cNvSpPr>
          <p:nvPr>
            <p:ph type="sldNum" sz="quarter" idx="12"/>
          </p:nvPr>
        </p:nvSpPr>
        <p:spPr/>
        <p:txBody>
          <a:bodyPr/>
          <a:lstStyle/>
          <a:p>
            <a:fld id="{FF7BC20A-5888-4140-973A-BFF25A207EC7}" type="slidenum">
              <a:rPr lang="es-ES" smtClean="0"/>
              <a:t>4</a:t>
            </a:fld>
            <a:endParaRPr lang="es-ES"/>
          </a:p>
        </p:txBody>
      </p:sp>
      <p:pic>
        <p:nvPicPr>
          <p:cNvPr id="7" name="TerraPave1min2025">
            <a:hlinkClick r:id="" action="ppaction://media"/>
            <a:extLst>
              <a:ext uri="{FF2B5EF4-FFF2-40B4-BE49-F238E27FC236}">
                <a16:creationId xmlns:a16="http://schemas.microsoft.com/office/drawing/2014/main" id="{601DAB49-9E10-39B3-5D48-528790D44E7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56706" y="237760"/>
            <a:ext cx="10623664" cy="5975811"/>
          </a:xfrm>
          <a:prstGeom prst="rect">
            <a:avLst/>
          </a:prstGeom>
        </p:spPr>
      </p:pic>
    </p:spTree>
    <p:extLst>
      <p:ext uri="{BB962C8B-B14F-4D97-AF65-F5344CB8AC3E}">
        <p14:creationId xmlns:p14="http://schemas.microsoft.com/office/powerpoint/2010/main" val="1738546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54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844EF-6D9A-12A9-5398-2AC40011FD3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862D075-EB09-D217-FC42-01C232955ED0}"/>
              </a:ext>
            </a:extLst>
          </p:cNvPr>
          <p:cNvPicPr>
            <a:picLocks noChangeAspect="1"/>
          </p:cNvPicPr>
          <p:nvPr/>
        </p:nvPicPr>
        <p:blipFill>
          <a:blip r:embed="rId3"/>
          <a:stretch>
            <a:fillRect/>
          </a:stretch>
        </p:blipFill>
        <p:spPr>
          <a:xfrm>
            <a:off x="358510" y="841893"/>
            <a:ext cx="10991384" cy="5555474"/>
          </a:xfrm>
          <a:prstGeom prst="rect">
            <a:avLst/>
          </a:prstGeom>
        </p:spPr>
      </p:pic>
      <p:sp>
        <p:nvSpPr>
          <p:cNvPr id="67586" name="Rectangle 2">
            <a:extLst>
              <a:ext uri="{FF2B5EF4-FFF2-40B4-BE49-F238E27FC236}">
                <a16:creationId xmlns:a16="http://schemas.microsoft.com/office/drawing/2014/main" id="{36A39CCF-8AE4-6704-9B90-1308C5D61D17}"/>
              </a:ext>
            </a:extLst>
          </p:cNvPr>
          <p:cNvSpPr>
            <a:spLocks noChangeArrowheads="1"/>
          </p:cNvSpPr>
          <p:nvPr/>
        </p:nvSpPr>
        <p:spPr bwMode="auto">
          <a:xfrm>
            <a:off x="216354" y="196039"/>
            <a:ext cx="11430000" cy="584775"/>
          </a:xfrm>
          <a:prstGeom prst="rect">
            <a:avLst/>
          </a:prstGeom>
          <a:solidFill>
            <a:schemeClr val="bg2"/>
          </a:solidFill>
          <a:ln>
            <a:noFill/>
          </a:ln>
        </p:spPr>
        <p:txBody>
          <a:bodyPr wrap="squar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b="1" dirty="0">
                <a:solidFill>
                  <a:schemeClr val="bg1"/>
                </a:solidFill>
                <a:latin typeface="Calibri" panose="020F0502020204030204" pitchFamily="34" charset="0"/>
                <a:cs typeface="Calibri" panose="020F0502020204030204" pitchFamily="34" charset="0"/>
              </a:rPr>
              <a:t>Terra Pave White + Terra Prime (New road)</a:t>
            </a:r>
            <a:endParaRPr lang="en-US" altLang="en-US" sz="1800" dirty="0">
              <a:solidFill>
                <a:schemeClr val="bg1"/>
              </a:solidFill>
              <a:latin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C2CB6CA0-0D9A-2CE7-1D16-F42F0B29AF13}"/>
              </a:ext>
            </a:extLst>
          </p:cNvPr>
          <p:cNvGrpSpPr/>
          <p:nvPr/>
        </p:nvGrpSpPr>
        <p:grpSpPr>
          <a:xfrm>
            <a:off x="9059812" y="5547628"/>
            <a:ext cx="2290082" cy="1013025"/>
            <a:chOff x="9287628" y="5094176"/>
            <a:chExt cx="1950304" cy="1222894"/>
          </a:xfrm>
        </p:grpSpPr>
        <p:sp>
          <p:nvSpPr>
            <p:cNvPr id="7" name="Arrow: Right 6">
              <a:extLst>
                <a:ext uri="{FF2B5EF4-FFF2-40B4-BE49-F238E27FC236}">
                  <a16:creationId xmlns:a16="http://schemas.microsoft.com/office/drawing/2014/main" id="{33C773BB-DB0B-4F49-C390-CEAAE02F11AE}"/>
                </a:ext>
              </a:extLst>
            </p:cNvPr>
            <p:cNvSpPr/>
            <p:nvPr/>
          </p:nvSpPr>
          <p:spPr bwMode="auto">
            <a:xfrm rot="16200000">
              <a:off x="10041435" y="4839343"/>
              <a:ext cx="380565" cy="890231"/>
            </a:xfrm>
            <a:prstGeom prst="rightArrow">
              <a:avLst/>
            </a:prstGeom>
            <a:solidFill>
              <a:schemeClr val="bg2">
                <a:lumMod val="50000"/>
              </a:schemeClr>
            </a:solidFill>
            <a:ln w="9525" cap="flat" cmpd="sng" algn="ctr">
              <a:solidFill>
                <a:schemeClr val="bg2">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05" charset="0"/>
              </a:endParaRPr>
            </a:p>
          </p:txBody>
        </p:sp>
        <p:sp>
          <p:nvSpPr>
            <p:cNvPr id="8" name="TextBox 7">
              <a:extLst>
                <a:ext uri="{FF2B5EF4-FFF2-40B4-BE49-F238E27FC236}">
                  <a16:creationId xmlns:a16="http://schemas.microsoft.com/office/drawing/2014/main" id="{2EC1118D-155A-EB34-EFDA-7DDEBB2BF8F9}"/>
                </a:ext>
              </a:extLst>
            </p:cNvPr>
            <p:cNvSpPr txBox="1"/>
            <p:nvPr/>
          </p:nvSpPr>
          <p:spPr>
            <a:xfrm>
              <a:off x="9287628" y="5313915"/>
              <a:ext cx="1950304" cy="1003155"/>
            </a:xfrm>
            <a:prstGeom prst="rect">
              <a:avLst/>
            </a:prstGeom>
            <a:solidFill>
              <a:schemeClr val="bg2">
                <a:lumMod val="50000"/>
              </a:schemeClr>
            </a:solidFill>
            <a:ln>
              <a:solidFill>
                <a:schemeClr val="bg2">
                  <a:lumMod val="75000"/>
                </a:schemeClr>
              </a:solidFill>
            </a:ln>
          </p:spPr>
          <p:txBody>
            <a:bodyPr wrap="square" rtlCol="0">
              <a:spAutoFit/>
            </a:bodyPr>
            <a:lstStyle/>
            <a:p>
              <a:r>
                <a:rPr lang="en-US" sz="1200" dirty="0">
                  <a:solidFill>
                    <a:schemeClr val="bg1"/>
                  </a:solidFill>
                </a:rPr>
                <a:t>Superior Quality, Waterproof Strong Base Layer, Fast to Traffic Able, Lower Cost, More Eco-Friendly</a:t>
              </a:r>
            </a:p>
          </p:txBody>
        </p:sp>
      </p:grpSp>
      <p:pic>
        <p:nvPicPr>
          <p:cNvPr id="10" name="Picture 9">
            <a:extLst>
              <a:ext uri="{FF2B5EF4-FFF2-40B4-BE49-F238E27FC236}">
                <a16:creationId xmlns:a16="http://schemas.microsoft.com/office/drawing/2014/main" id="{A96884B0-057E-2B27-7AB8-42139C43B557}"/>
              </a:ext>
            </a:extLst>
          </p:cNvPr>
          <p:cNvPicPr>
            <a:picLocks noChangeAspect="1"/>
          </p:cNvPicPr>
          <p:nvPr/>
        </p:nvPicPr>
        <p:blipFill>
          <a:blip r:embed="rId4"/>
          <a:stretch>
            <a:fillRect/>
          </a:stretch>
        </p:blipFill>
        <p:spPr>
          <a:xfrm>
            <a:off x="7066189" y="2057664"/>
            <a:ext cx="1040946" cy="284178"/>
          </a:xfrm>
          <a:prstGeom prst="rect">
            <a:avLst/>
          </a:prstGeom>
        </p:spPr>
      </p:pic>
      <p:pic>
        <p:nvPicPr>
          <p:cNvPr id="11" name="Picture 10">
            <a:extLst>
              <a:ext uri="{FF2B5EF4-FFF2-40B4-BE49-F238E27FC236}">
                <a16:creationId xmlns:a16="http://schemas.microsoft.com/office/drawing/2014/main" id="{55335AFF-BAFF-2D20-4757-2A5ADB60075A}"/>
              </a:ext>
            </a:extLst>
          </p:cNvPr>
          <p:cNvPicPr>
            <a:picLocks noChangeAspect="1"/>
          </p:cNvPicPr>
          <p:nvPr/>
        </p:nvPicPr>
        <p:blipFill>
          <a:blip r:embed="rId4"/>
          <a:stretch>
            <a:fillRect/>
          </a:stretch>
        </p:blipFill>
        <p:spPr>
          <a:xfrm>
            <a:off x="9650096" y="2057664"/>
            <a:ext cx="1040946" cy="284178"/>
          </a:xfrm>
          <a:prstGeom prst="rect">
            <a:avLst/>
          </a:prstGeom>
        </p:spPr>
      </p:pic>
      <p:sp>
        <p:nvSpPr>
          <p:cNvPr id="12" name="TextBox 11">
            <a:extLst>
              <a:ext uri="{FF2B5EF4-FFF2-40B4-BE49-F238E27FC236}">
                <a16:creationId xmlns:a16="http://schemas.microsoft.com/office/drawing/2014/main" id="{5F88077F-2FDD-C3E5-59C7-7BAE9AC52E48}"/>
              </a:ext>
            </a:extLst>
          </p:cNvPr>
          <p:cNvSpPr txBox="1"/>
          <p:nvPr/>
        </p:nvSpPr>
        <p:spPr>
          <a:xfrm>
            <a:off x="9334657" y="3986599"/>
            <a:ext cx="1654620" cy="253916"/>
          </a:xfrm>
          <a:prstGeom prst="rect">
            <a:avLst/>
          </a:prstGeom>
          <a:noFill/>
        </p:spPr>
        <p:txBody>
          <a:bodyPr wrap="none" rtlCol="0">
            <a:spAutoFit/>
          </a:bodyPr>
          <a:lstStyle/>
          <a:p>
            <a:r>
              <a:rPr lang="en-US" sz="1050" b="1" dirty="0">
                <a:solidFill>
                  <a:srgbClr val="2D3B34"/>
                </a:solidFill>
              </a:rPr>
              <a:t>15 cm Base + TP White</a:t>
            </a:r>
          </a:p>
        </p:txBody>
      </p:sp>
      <p:sp>
        <p:nvSpPr>
          <p:cNvPr id="13" name="TextBox 12">
            <a:extLst>
              <a:ext uri="{FF2B5EF4-FFF2-40B4-BE49-F238E27FC236}">
                <a16:creationId xmlns:a16="http://schemas.microsoft.com/office/drawing/2014/main" id="{CC3C2A8E-5E5B-2526-B78B-FB0EB1D3DD1C}"/>
              </a:ext>
            </a:extLst>
          </p:cNvPr>
          <p:cNvSpPr txBox="1"/>
          <p:nvPr/>
        </p:nvSpPr>
        <p:spPr>
          <a:xfrm>
            <a:off x="6672377" y="3971210"/>
            <a:ext cx="1766830" cy="276999"/>
          </a:xfrm>
          <a:prstGeom prst="rect">
            <a:avLst/>
          </a:prstGeom>
          <a:noFill/>
        </p:spPr>
        <p:txBody>
          <a:bodyPr wrap="none" rtlCol="0">
            <a:spAutoFit/>
          </a:bodyPr>
          <a:lstStyle/>
          <a:p>
            <a:r>
              <a:rPr lang="en-US" sz="1200" b="1" dirty="0">
                <a:solidFill>
                  <a:schemeClr val="accent2">
                    <a:lumMod val="50000"/>
                  </a:schemeClr>
                </a:solidFill>
              </a:rPr>
              <a:t>15 cm Base + Cement</a:t>
            </a:r>
          </a:p>
        </p:txBody>
      </p:sp>
    </p:spTree>
    <p:extLst>
      <p:ext uri="{BB962C8B-B14F-4D97-AF65-F5344CB8AC3E}">
        <p14:creationId xmlns:p14="http://schemas.microsoft.com/office/powerpoint/2010/main" val="671362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4"/>
          <p:cNvSpPr>
            <a:spLocks noChangeArrowheads="1"/>
          </p:cNvSpPr>
          <p:nvPr/>
        </p:nvSpPr>
        <p:spPr bwMode="auto">
          <a:xfrm>
            <a:off x="1524000" y="-609600"/>
            <a:ext cx="9144000" cy="900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52352" rIns="0" bIns="38088">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400" b="1" i="1">
              <a:solidFill>
                <a:schemeClr val="tx1"/>
              </a:solidFill>
              <a:latin typeface="Arial" panose="020B0604020202020204" pitchFamily="34" charset="0"/>
            </a:endParaRPr>
          </a:p>
          <a:p>
            <a:pPr eaLnBrk="1" hangingPunct="1">
              <a:spcBef>
                <a:spcPct val="0"/>
              </a:spcBef>
              <a:buClrTx/>
              <a:buSzTx/>
              <a:buFontTx/>
              <a:buNone/>
            </a:pPr>
            <a:r>
              <a:rPr lang="en-US" altLang="en-US" sz="1400" b="1" i="1">
                <a:solidFill>
                  <a:schemeClr val="tx1"/>
                </a:solidFill>
                <a:latin typeface="Arial" panose="020B0604020202020204" pitchFamily="34" charset="0"/>
              </a:rPr>
              <a:t> </a:t>
            </a: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1268" name="Rectangle 5"/>
          <p:cNvSpPr>
            <a:spLocks noChangeArrowheads="1"/>
          </p:cNvSpPr>
          <p:nvPr/>
        </p:nvSpPr>
        <p:spPr bwMode="auto">
          <a:xfrm>
            <a:off x="1524000" y="6257925"/>
            <a:ext cx="9144000" cy="900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52352" rIns="0" bIns="38088">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400" b="1" i="1">
              <a:solidFill>
                <a:schemeClr val="tx1"/>
              </a:solidFill>
              <a:latin typeface="Arial" panose="020B0604020202020204" pitchFamily="34" charset="0"/>
            </a:endParaRPr>
          </a:p>
          <a:p>
            <a:pPr eaLnBrk="1" hangingPunct="1">
              <a:spcBef>
                <a:spcPct val="0"/>
              </a:spcBef>
              <a:buClrTx/>
              <a:buSzTx/>
              <a:buFontTx/>
              <a:buNone/>
            </a:pPr>
            <a:r>
              <a:rPr lang="en-US" altLang="en-US" sz="1400" b="1" i="1">
                <a:solidFill>
                  <a:schemeClr val="tx1"/>
                </a:solidFill>
                <a:latin typeface="Arial" panose="020B0604020202020204" pitchFamily="34" charset="0"/>
              </a:rPr>
              <a:t> </a:t>
            </a:r>
          </a:p>
          <a:p>
            <a:pPr>
              <a:spcBef>
                <a:spcPct val="0"/>
              </a:spcBef>
              <a:buClrTx/>
              <a:buSzTx/>
              <a:buFontTx/>
              <a:buNone/>
            </a:pPr>
            <a:endParaRPr lang="en-US" altLang="en-US" sz="1800">
              <a:solidFill>
                <a:schemeClr val="tx1"/>
              </a:solidFill>
              <a:latin typeface="Arial" panose="020B0604020202020204" pitchFamily="34" charset="0"/>
            </a:endParaRPr>
          </a:p>
        </p:txBody>
      </p:sp>
      <p:grpSp>
        <p:nvGrpSpPr>
          <p:cNvPr id="2" name="Group 1">
            <a:extLst>
              <a:ext uri="{FF2B5EF4-FFF2-40B4-BE49-F238E27FC236}">
                <a16:creationId xmlns:a16="http://schemas.microsoft.com/office/drawing/2014/main" id="{65D1D9BC-4D60-7571-3244-A39A4146B415}"/>
              </a:ext>
            </a:extLst>
          </p:cNvPr>
          <p:cNvGrpSpPr/>
          <p:nvPr/>
        </p:nvGrpSpPr>
        <p:grpSpPr>
          <a:xfrm>
            <a:off x="1846627" y="-4498"/>
            <a:ext cx="6325913" cy="6477314"/>
            <a:chOff x="2327891" y="-4498"/>
            <a:chExt cx="6325913" cy="6477314"/>
          </a:xfrm>
        </p:grpSpPr>
        <p:grpSp>
          <p:nvGrpSpPr>
            <p:cNvPr id="7" name="Group 6">
              <a:extLst>
                <a:ext uri="{FF2B5EF4-FFF2-40B4-BE49-F238E27FC236}">
                  <a16:creationId xmlns:a16="http://schemas.microsoft.com/office/drawing/2014/main" id="{B682665A-15B6-142C-36E6-2E7FC29CDC46}"/>
                </a:ext>
              </a:extLst>
            </p:cNvPr>
            <p:cNvGrpSpPr/>
            <p:nvPr/>
          </p:nvGrpSpPr>
          <p:grpSpPr>
            <a:xfrm>
              <a:off x="2327891" y="-4498"/>
              <a:ext cx="6325913" cy="6477314"/>
              <a:chOff x="0" y="-1"/>
              <a:chExt cx="6325913" cy="6477314"/>
            </a:xfrm>
          </p:grpSpPr>
          <p:pic>
            <p:nvPicPr>
              <p:cNvPr id="6" name="Picture 5">
                <a:extLst>
                  <a:ext uri="{FF2B5EF4-FFF2-40B4-BE49-F238E27FC236}">
                    <a16:creationId xmlns:a16="http://schemas.microsoft.com/office/drawing/2014/main" id="{9A670A95-9059-3F73-BFCF-4D91C7BC7C38}"/>
                  </a:ext>
                </a:extLst>
              </p:cNvPr>
              <p:cNvPicPr>
                <a:picLocks noChangeAspect="1"/>
              </p:cNvPicPr>
              <p:nvPr/>
            </p:nvPicPr>
            <p:blipFill>
              <a:blip r:embed="rId3"/>
              <a:stretch>
                <a:fillRect/>
              </a:stretch>
            </p:blipFill>
            <p:spPr>
              <a:xfrm>
                <a:off x="2254141" y="-1"/>
                <a:ext cx="4071772" cy="6472817"/>
              </a:xfrm>
              <a:prstGeom prst="rect">
                <a:avLst/>
              </a:prstGeom>
            </p:spPr>
          </p:pic>
          <p:pic>
            <p:nvPicPr>
              <p:cNvPr id="3" name="Picture 2">
                <a:extLst>
                  <a:ext uri="{FF2B5EF4-FFF2-40B4-BE49-F238E27FC236}">
                    <a16:creationId xmlns:a16="http://schemas.microsoft.com/office/drawing/2014/main" id="{CB6B7AAB-A750-3AFE-6F78-3FEEF46BCD5B}"/>
                  </a:ext>
                </a:extLst>
              </p:cNvPr>
              <p:cNvPicPr>
                <a:picLocks noChangeAspect="1"/>
              </p:cNvPicPr>
              <p:nvPr/>
            </p:nvPicPr>
            <p:blipFill>
              <a:blip r:embed="rId4"/>
              <a:stretch>
                <a:fillRect/>
              </a:stretch>
            </p:blipFill>
            <p:spPr>
              <a:xfrm>
                <a:off x="0" y="0"/>
                <a:ext cx="3948547" cy="6477313"/>
              </a:xfrm>
              <a:prstGeom prst="rect">
                <a:avLst/>
              </a:prstGeom>
            </p:spPr>
          </p:pic>
        </p:grpSp>
        <p:pic>
          <p:nvPicPr>
            <p:cNvPr id="8" name="Picture 7">
              <a:extLst>
                <a:ext uri="{FF2B5EF4-FFF2-40B4-BE49-F238E27FC236}">
                  <a16:creationId xmlns:a16="http://schemas.microsoft.com/office/drawing/2014/main" id="{EC03B345-7899-24BE-7412-A8138FCA6884}"/>
                </a:ext>
              </a:extLst>
            </p:cNvPr>
            <p:cNvPicPr>
              <a:picLocks noChangeAspect="1"/>
            </p:cNvPicPr>
            <p:nvPr/>
          </p:nvPicPr>
          <p:blipFill>
            <a:blip r:embed="rId5"/>
            <a:stretch>
              <a:fillRect/>
            </a:stretch>
          </p:blipFill>
          <p:spPr>
            <a:xfrm>
              <a:off x="2497038" y="-4498"/>
              <a:ext cx="3988011" cy="6472816"/>
            </a:xfrm>
            <a:prstGeom prst="rect">
              <a:avLst/>
            </a:prstGeom>
          </p:spPr>
        </p:pic>
        <p:sp>
          <p:nvSpPr>
            <p:cNvPr id="12" name="TextBox 11">
              <a:extLst>
                <a:ext uri="{FF2B5EF4-FFF2-40B4-BE49-F238E27FC236}">
                  <a16:creationId xmlns:a16="http://schemas.microsoft.com/office/drawing/2014/main" id="{2E9165A6-E042-1E88-6C60-838D23751D19}"/>
                </a:ext>
              </a:extLst>
            </p:cNvPr>
            <p:cNvSpPr txBox="1"/>
            <p:nvPr/>
          </p:nvSpPr>
          <p:spPr>
            <a:xfrm>
              <a:off x="3621206" y="3733859"/>
              <a:ext cx="2390398" cy="1200329"/>
            </a:xfrm>
            <a:prstGeom prst="rect">
              <a:avLst/>
            </a:prstGeom>
            <a:noFill/>
          </p:spPr>
          <p:txBody>
            <a:bodyPr wrap="none" rtlCol="0">
              <a:spAutoFit/>
            </a:bodyPr>
            <a:lstStyle/>
            <a:p>
              <a:pPr algn="ctr"/>
              <a:r>
                <a:rPr lang="en-US" sz="1800" b="1" dirty="0">
                  <a:solidFill>
                    <a:srgbClr val="FFFF00"/>
                  </a:solidFill>
                  <a:effectLst>
                    <a:outerShdw blurRad="38100" dist="38100" dir="2700000" algn="tl">
                      <a:srgbClr val="000000">
                        <a:alpha val="43137"/>
                      </a:srgbClr>
                    </a:outerShdw>
                  </a:effectLst>
                </a:rPr>
                <a:t>BUILD NEW ROADS</a:t>
              </a:r>
            </a:p>
            <a:p>
              <a:pPr algn="ctr"/>
              <a:r>
                <a:rPr lang="en-US" sz="1800" b="1" dirty="0">
                  <a:solidFill>
                    <a:srgbClr val="FFFF00"/>
                  </a:solidFill>
                  <a:effectLst>
                    <a:outerShdw blurRad="38100" dist="38100" dir="2700000" algn="tl">
                      <a:srgbClr val="000000">
                        <a:alpha val="43137"/>
                      </a:srgbClr>
                    </a:outerShdw>
                  </a:effectLst>
                </a:rPr>
                <a:t>PAVEMENTS &amp;</a:t>
              </a:r>
            </a:p>
            <a:p>
              <a:pPr algn="ctr"/>
              <a:r>
                <a:rPr lang="en-US" sz="1800" b="1" dirty="0">
                  <a:solidFill>
                    <a:srgbClr val="FFFF00"/>
                  </a:solidFill>
                  <a:effectLst>
                    <a:outerShdw blurRad="38100" dist="38100" dir="2700000" algn="tl">
                      <a:srgbClr val="000000">
                        <a:alpha val="43137"/>
                      </a:srgbClr>
                    </a:outerShdw>
                  </a:effectLst>
                </a:rPr>
                <a:t>PARKING LOTS,</a:t>
              </a:r>
            </a:p>
            <a:p>
              <a:pPr algn="ctr"/>
              <a:r>
                <a:rPr lang="en-US" sz="1800" b="1" dirty="0">
                  <a:solidFill>
                    <a:srgbClr val="FFFF00"/>
                  </a:solidFill>
                  <a:effectLst>
                    <a:outerShdw blurRad="38100" dist="38100" dir="2700000" algn="tl">
                      <a:srgbClr val="000000">
                        <a:alpha val="43137"/>
                      </a:srgbClr>
                    </a:outerShdw>
                  </a:effectLst>
                </a:rPr>
                <a:t>DUST CONTROL</a:t>
              </a:r>
            </a:p>
          </p:txBody>
        </p:sp>
      </p:grpSp>
      <p:grpSp>
        <p:nvGrpSpPr>
          <p:cNvPr id="11" name="Group 10">
            <a:extLst>
              <a:ext uri="{FF2B5EF4-FFF2-40B4-BE49-F238E27FC236}">
                <a16:creationId xmlns:a16="http://schemas.microsoft.com/office/drawing/2014/main" id="{0C98D2D9-9152-D472-B5F4-5CA9834A1112}"/>
              </a:ext>
            </a:extLst>
          </p:cNvPr>
          <p:cNvGrpSpPr/>
          <p:nvPr/>
        </p:nvGrpSpPr>
        <p:grpSpPr>
          <a:xfrm>
            <a:off x="0" y="0"/>
            <a:ext cx="2995365" cy="6472816"/>
            <a:chOff x="0" y="0"/>
            <a:chExt cx="2995365" cy="6472816"/>
          </a:xfrm>
        </p:grpSpPr>
        <p:pic>
          <p:nvPicPr>
            <p:cNvPr id="9" name="Picture 8">
              <a:extLst>
                <a:ext uri="{FF2B5EF4-FFF2-40B4-BE49-F238E27FC236}">
                  <a16:creationId xmlns:a16="http://schemas.microsoft.com/office/drawing/2014/main" id="{C87C36B0-BE3F-ADD1-75DD-90E9DB55552B}"/>
                </a:ext>
              </a:extLst>
            </p:cNvPr>
            <p:cNvPicPr>
              <a:picLocks noChangeAspect="1"/>
            </p:cNvPicPr>
            <p:nvPr/>
          </p:nvPicPr>
          <p:blipFill>
            <a:blip r:embed="rId6"/>
            <a:stretch>
              <a:fillRect/>
            </a:stretch>
          </p:blipFill>
          <p:spPr>
            <a:xfrm>
              <a:off x="0" y="0"/>
              <a:ext cx="2995365" cy="6472816"/>
            </a:xfrm>
            <a:prstGeom prst="rect">
              <a:avLst/>
            </a:prstGeom>
          </p:spPr>
        </p:pic>
        <p:sp>
          <p:nvSpPr>
            <p:cNvPr id="10" name="TextBox 9">
              <a:extLst>
                <a:ext uri="{FF2B5EF4-FFF2-40B4-BE49-F238E27FC236}">
                  <a16:creationId xmlns:a16="http://schemas.microsoft.com/office/drawing/2014/main" id="{AE4F0590-F129-F8FA-3C01-5336BA94D007}"/>
                </a:ext>
              </a:extLst>
            </p:cNvPr>
            <p:cNvSpPr txBox="1"/>
            <p:nvPr/>
          </p:nvSpPr>
          <p:spPr>
            <a:xfrm>
              <a:off x="147562" y="5383366"/>
              <a:ext cx="2569934" cy="923330"/>
            </a:xfrm>
            <a:prstGeom prst="rect">
              <a:avLst/>
            </a:prstGeom>
            <a:noFill/>
          </p:spPr>
          <p:txBody>
            <a:bodyPr wrap="none" rtlCol="0">
              <a:spAutoFit/>
            </a:bodyPr>
            <a:lstStyle/>
            <a:p>
              <a:pPr algn="ctr"/>
              <a:r>
                <a:rPr lang="en-US" sz="1800" b="1" dirty="0">
                  <a:solidFill>
                    <a:srgbClr val="FFFF00"/>
                  </a:solidFill>
                  <a:effectLst>
                    <a:outerShdw blurRad="38100" dist="38100" dir="2700000" algn="tl">
                      <a:srgbClr val="000000">
                        <a:alpha val="43137"/>
                      </a:srgbClr>
                    </a:outerShdw>
                  </a:effectLst>
                </a:rPr>
                <a:t>FIX EXISTING ROADS</a:t>
              </a:r>
            </a:p>
            <a:p>
              <a:pPr algn="ctr"/>
              <a:r>
                <a:rPr lang="en-US" sz="1800" b="1" dirty="0">
                  <a:solidFill>
                    <a:srgbClr val="FFFF00"/>
                  </a:solidFill>
                  <a:effectLst>
                    <a:outerShdw blurRad="38100" dist="38100" dir="2700000" algn="tl">
                      <a:srgbClr val="000000">
                        <a:alpha val="43137"/>
                      </a:srgbClr>
                    </a:outerShdw>
                  </a:effectLst>
                </a:rPr>
                <a:t>PAVEMENTS &amp;</a:t>
              </a:r>
            </a:p>
            <a:p>
              <a:pPr algn="ctr"/>
              <a:r>
                <a:rPr lang="en-US" sz="1800" b="1" dirty="0">
                  <a:solidFill>
                    <a:srgbClr val="FFFF00"/>
                  </a:solidFill>
                  <a:effectLst>
                    <a:outerShdw blurRad="38100" dist="38100" dir="2700000" algn="tl">
                      <a:srgbClr val="000000">
                        <a:alpha val="43137"/>
                      </a:srgbClr>
                    </a:outerShdw>
                  </a:effectLst>
                </a:rPr>
                <a:t>PARKING LOTS</a:t>
              </a:r>
            </a:p>
          </p:txBody>
        </p:sp>
      </p:grpSp>
      <p:grpSp>
        <p:nvGrpSpPr>
          <p:cNvPr id="15" name="Group 14">
            <a:extLst>
              <a:ext uri="{FF2B5EF4-FFF2-40B4-BE49-F238E27FC236}">
                <a16:creationId xmlns:a16="http://schemas.microsoft.com/office/drawing/2014/main" id="{090C8278-9384-D32B-31CF-FA3BC68DEF24}"/>
              </a:ext>
            </a:extLst>
          </p:cNvPr>
          <p:cNvGrpSpPr/>
          <p:nvPr/>
        </p:nvGrpSpPr>
        <p:grpSpPr>
          <a:xfrm>
            <a:off x="5611125" y="-8996"/>
            <a:ext cx="3538196" cy="6472817"/>
            <a:chOff x="8653804" y="0"/>
            <a:chExt cx="3538196" cy="6472817"/>
          </a:xfrm>
        </p:grpSpPr>
        <p:pic>
          <p:nvPicPr>
            <p:cNvPr id="13" name="Picture 12">
              <a:extLst>
                <a:ext uri="{FF2B5EF4-FFF2-40B4-BE49-F238E27FC236}">
                  <a16:creationId xmlns:a16="http://schemas.microsoft.com/office/drawing/2014/main" id="{15BE9DCB-23F2-282F-32D3-1B0B243F25FF}"/>
                </a:ext>
              </a:extLst>
            </p:cNvPr>
            <p:cNvPicPr>
              <a:picLocks noChangeAspect="1"/>
            </p:cNvPicPr>
            <p:nvPr/>
          </p:nvPicPr>
          <p:blipFill>
            <a:blip r:embed="rId7"/>
            <a:stretch>
              <a:fillRect/>
            </a:stretch>
          </p:blipFill>
          <p:spPr>
            <a:xfrm>
              <a:off x="8653804" y="0"/>
              <a:ext cx="3538196" cy="6472817"/>
            </a:xfrm>
            <a:prstGeom prst="rect">
              <a:avLst/>
            </a:prstGeom>
          </p:spPr>
        </p:pic>
        <p:sp>
          <p:nvSpPr>
            <p:cNvPr id="14" name="TextBox 13">
              <a:extLst>
                <a:ext uri="{FF2B5EF4-FFF2-40B4-BE49-F238E27FC236}">
                  <a16:creationId xmlns:a16="http://schemas.microsoft.com/office/drawing/2014/main" id="{67B053D1-E568-C89A-3DDD-6D6C5FA90A70}"/>
                </a:ext>
              </a:extLst>
            </p:cNvPr>
            <p:cNvSpPr txBox="1"/>
            <p:nvPr/>
          </p:nvSpPr>
          <p:spPr>
            <a:xfrm>
              <a:off x="8813729" y="2124230"/>
              <a:ext cx="2920069" cy="2031325"/>
            </a:xfrm>
            <a:prstGeom prst="rect">
              <a:avLst/>
            </a:prstGeom>
            <a:noFill/>
          </p:spPr>
          <p:txBody>
            <a:bodyPr wrap="square" rtlCol="0">
              <a:spAutoFit/>
            </a:bodyPr>
            <a:lstStyle/>
            <a:p>
              <a:pPr algn="ctr"/>
              <a:r>
                <a:rPr lang="en-US" sz="1800" b="1" dirty="0">
                  <a:solidFill>
                    <a:srgbClr val="FFFF00"/>
                  </a:solidFill>
                  <a:effectLst>
                    <a:outerShdw blurRad="38100" dist="38100" dir="2700000" algn="tl">
                      <a:srgbClr val="000000">
                        <a:alpha val="43137"/>
                      </a:srgbClr>
                    </a:outerShdw>
                  </a:effectLst>
                </a:rPr>
                <a:t>COOLER &gt;15 F/7 C,</a:t>
              </a:r>
            </a:p>
            <a:p>
              <a:pPr algn="ctr"/>
              <a:r>
                <a:rPr lang="en-US" sz="1800" b="1" dirty="0">
                  <a:solidFill>
                    <a:srgbClr val="FFFF00"/>
                  </a:solidFill>
                  <a:effectLst>
                    <a:outerShdw blurRad="38100" dist="38100" dir="2700000" algn="tl">
                      <a:srgbClr val="000000">
                        <a:alpha val="43137"/>
                      </a:srgbClr>
                    </a:outerShdw>
                  </a:effectLst>
                </a:rPr>
                <a:t>LESS HEAT ABSORPTION</a:t>
              </a:r>
            </a:p>
            <a:p>
              <a:pPr algn="ctr"/>
              <a:r>
                <a:rPr lang="en-US" sz="1800" b="1" dirty="0">
                  <a:solidFill>
                    <a:srgbClr val="FFFF00"/>
                  </a:solidFill>
                  <a:effectLst>
                    <a:outerShdw blurRad="38100" dist="38100" dir="2700000" algn="tl">
                      <a:srgbClr val="000000">
                        <a:alpha val="43137"/>
                      </a:srgbClr>
                    </a:outerShdw>
                  </a:effectLst>
                </a:rPr>
                <a:t>ROAD PAVEMENTS &amp;</a:t>
              </a:r>
            </a:p>
            <a:p>
              <a:pPr algn="ctr"/>
              <a:r>
                <a:rPr lang="en-US" sz="1800" b="1" dirty="0">
                  <a:solidFill>
                    <a:srgbClr val="FFFF00"/>
                  </a:solidFill>
                  <a:effectLst>
                    <a:outerShdw blurRad="38100" dist="38100" dir="2700000" algn="tl">
                      <a:srgbClr val="000000">
                        <a:alpha val="43137"/>
                      </a:srgbClr>
                    </a:outerShdw>
                  </a:effectLst>
                </a:rPr>
                <a:t>PARKING LOTS to MITIGATE URBAN ISLAND HEATING</a:t>
              </a:r>
            </a:p>
          </p:txBody>
        </p:sp>
      </p:grpSp>
      <p:grpSp>
        <p:nvGrpSpPr>
          <p:cNvPr id="4" name="Group 3">
            <a:extLst>
              <a:ext uri="{FF2B5EF4-FFF2-40B4-BE49-F238E27FC236}">
                <a16:creationId xmlns:a16="http://schemas.microsoft.com/office/drawing/2014/main" id="{C6965FDF-15D1-0379-C86C-2D887A0FDA07}"/>
              </a:ext>
            </a:extLst>
          </p:cNvPr>
          <p:cNvGrpSpPr/>
          <p:nvPr/>
        </p:nvGrpSpPr>
        <p:grpSpPr>
          <a:xfrm>
            <a:off x="8801732" y="0"/>
            <a:ext cx="3378271" cy="6472816"/>
            <a:chOff x="479681" y="37847"/>
            <a:chExt cx="3346680" cy="6472817"/>
          </a:xfrm>
        </p:grpSpPr>
        <p:pic>
          <p:nvPicPr>
            <p:cNvPr id="5" name="Picture 4">
              <a:extLst>
                <a:ext uri="{FF2B5EF4-FFF2-40B4-BE49-F238E27FC236}">
                  <a16:creationId xmlns:a16="http://schemas.microsoft.com/office/drawing/2014/main" id="{D073D602-C7F5-AB8C-7B30-D74B93C0ABAF}"/>
                </a:ext>
              </a:extLst>
            </p:cNvPr>
            <p:cNvPicPr>
              <a:picLocks noChangeAspect="1"/>
            </p:cNvPicPr>
            <p:nvPr/>
          </p:nvPicPr>
          <p:blipFill>
            <a:blip r:embed="rId8"/>
            <a:srcRect/>
            <a:stretch/>
          </p:blipFill>
          <p:spPr>
            <a:xfrm>
              <a:off x="479681" y="37847"/>
              <a:ext cx="3346680" cy="6472817"/>
            </a:xfrm>
            <a:prstGeom prst="rect">
              <a:avLst/>
            </a:prstGeom>
          </p:spPr>
        </p:pic>
        <p:sp>
          <p:nvSpPr>
            <p:cNvPr id="16" name="TextBox 15">
              <a:extLst>
                <a:ext uri="{FF2B5EF4-FFF2-40B4-BE49-F238E27FC236}">
                  <a16:creationId xmlns:a16="http://schemas.microsoft.com/office/drawing/2014/main" id="{47052A98-8431-EC8C-5268-5892E18D209B}"/>
                </a:ext>
              </a:extLst>
            </p:cNvPr>
            <p:cNvSpPr txBox="1"/>
            <p:nvPr/>
          </p:nvSpPr>
          <p:spPr>
            <a:xfrm>
              <a:off x="479681" y="160277"/>
              <a:ext cx="3278625" cy="1477328"/>
            </a:xfrm>
            <a:prstGeom prst="rect">
              <a:avLst/>
            </a:prstGeom>
            <a:noFill/>
          </p:spPr>
          <p:txBody>
            <a:bodyPr wrap="square" rtlCol="0">
              <a:spAutoFit/>
            </a:bodyPr>
            <a:lstStyle/>
            <a:p>
              <a:pPr algn="ctr"/>
              <a:r>
                <a:rPr lang="en-US" sz="1800" b="1" dirty="0">
                  <a:solidFill>
                    <a:srgbClr val="FFFF00"/>
                  </a:solidFill>
                  <a:effectLst>
                    <a:outerShdw blurRad="38100" dist="38100" dir="2700000" algn="tl">
                      <a:srgbClr val="000000">
                        <a:alpha val="43137"/>
                      </a:srgbClr>
                    </a:outerShdw>
                  </a:effectLst>
                </a:rPr>
                <a:t>MAXIMIZE ALBEDO PRODUCTION</a:t>
              </a:r>
            </a:p>
            <a:p>
              <a:pPr algn="ctr"/>
              <a:r>
                <a:rPr lang="en-US" sz="1800" b="1" dirty="0">
                  <a:solidFill>
                    <a:srgbClr val="FFFF00"/>
                  </a:solidFill>
                  <a:effectLst>
                    <a:outerShdw blurRad="38100" dist="38100" dir="2700000" algn="tl">
                      <a:srgbClr val="000000">
                        <a:alpha val="43137"/>
                      </a:srgbClr>
                    </a:outerShdw>
                  </a:effectLst>
                </a:rPr>
                <a:t>BI-FACIAL SOLAR FARMS</a:t>
              </a:r>
            </a:p>
            <a:p>
              <a:pPr algn="ctr"/>
              <a:r>
                <a:rPr lang="en-US" sz="1800" b="1" dirty="0">
                  <a:solidFill>
                    <a:srgbClr val="FFFF00"/>
                  </a:solidFill>
                  <a:effectLst>
                    <a:outerShdw blurRad="38100" dist="38100" dir="2700000" algn="tl">
                      <a:srgbClr val="000000">
                        <a:alpha val="43137"/>
                      </a:srgbClr>
                    </a:outerShdw>
                  </a:effectLst>
                </a:rPr>
                <a:t>CONTROL EROSION</a:t>
              </a:r>
            </a:p>
            <a:p>
              <a:pPr algn="ctr"/>
              <a:r>
                <a:rPr lang="en-US" sz="1800" b="1" dirty="0">
                  <a:solidFill>
                    <a:srgbClr val="FFFF00"/>
                  </a:solidFill>
                  <a:effectLst>
                    <a:outerShdw blurRad="38100" dist="38100" dir="2700000" algn="tl">
                      <a:srgbClr val="000000">
                        <a:alpha val="43137"/>
                      </a:srgbClr>
                    </a:outerShdw>
                  </a:effectLst>
                </a:rPr>
                <a:t>DUST, VEGETATION</a:t>
              </a:r>
            </a:p>
          </p:txBody>
        </p:sp>
      </p:grpSp>
    </p:spTree>
    <p:extLst>
      <p:ext uri="{BB962C8B-B14F-4D97-AF65-F5344CB8AC3E}">
        <p14:creationId xmlns:p14="http://schemas.microsoft.com/office/powerpoint/2010/main" val="1297803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C9AB6D-70E3-A1BC-98E8-433381A35C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486" y="160614"/>
            <a:ext cx="10497472" cy="5997006"/>
          </a:xfrm>
          <a:prstGeom prst="rect">
            <a:avLst/>
          </a:prstGeom>
        </p:spPr>
      </p:pic>
      <p:sp>
        <p:nvSpPr>
          <p:cNvPr id="4" name="TextBox 3">
            <a:extLst>
              <a:ext uri="{FF2B5EF4-FFF2-40B4-BE49-F238E27FC236}">
                <a16:creationId xmlns:a16="http://schemas.microsoft.com/office/drawing/2014/main" id="{6460B961-7CF0-6DCB-0153-7F4E574F6C08}"/>
              </a:ext>
            </a:extLst>
          </p:cNvPr>
          <p:cNvSpPr txBox="1"/>
          <p:nvPr/>
        </p:nvSpPr>
        <p:spPr>
          <a:xfrm rot="1147751">
            <a:off x="276507" y="2717374"/>
            <a:ext cx="11289886" cy="523220"/>
          </a:xfrm>
          <a:prstGeom prst="rect">
            <a:avLst/>
          </a:prstGeom>
          <a:solidFill>
            <a:schemeClr val="bg2">
              <a:lumMod val="50000"/>
            </a:schemeClr>
          </a:solidFill>
        </p:spPr>
        <p:txBody>
          <a:bodyPr wrap="none" rtlCol="0">
            <a:spAutoFit/>
          </a:bodyPr>
          <a:lstStyle/>
          <a:p>
            <a:r>
              <a:rPr lang="en-US" sz="2800" b="1" dirty="0">
                <a:solidFill>
                  <a:schemeClr val="bg1"/>
                </a:solidFill>
              </a:rPr>
              <a:t>TERRA PAVE PRODUCTS HAVE BEEN USED IN +40 COUNTRIES </a:t>
            </a:r>
          </a:p>
        </p:txBody>
      </p:sp>
      <p:pic>
        <p:nvPicPr>
          <p:cNvPr id="5" name="Picture 4">
            <a:extLst>
              <a:ext uri="{FF2B5EF4-FFF2-40B4-BE49-F238E27FC236}">
                <a16:creationId xmlns:a16="http://schemas.microsoft.com/office/drawing/2014/main" id="{E02979E3-FED5-5977-787B-72820C39AB89}"/>
              </a:ext>
            </a:extLst>
          </p:cNvPr>
          <p:cNvPicPr>
            <a:picLocks noChangeAspect="1"/>
          </p:cNvPicPr>
          <p:nvPr/>
        </p:nvPicPr>
        <p:blipFill>
          <a:blip r:embed="rId4"/>
          <a:stretch>
            <a:fillRect/>
          </a:stretch>
        </p:blipFill>
        <p:spPr>
          <a:xfrm>
            <a:off x="588118" y="4106798"/>
            <a:ext cx="2182704" cy="1135447"/>
          </a:xfrm>
          <a:prstGeom prst="rect">
            <a:avLst/>
          </a:prstGeom>
        </p:spPr>
      </p:pic>
    </p:spTree>
    <p:extLst>
      <p:ext uri="{BB962C8B-B14F-4D97-AF65-F5344CB8AC3E}">
        <p14:creationId xmlns:p14="http://schemas.microsoft.com/office/powerpoint/2010/main" val="3932268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6355EC-4063-8A36-5100-B8759D4057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FB051B-6BB7-C596-02FD-47AAA7192687}"/>
              </a:ext>
            </a:extLst>
          </p:cNvPr>
          <p:cNvSpPr>
            <a:spLocks noGrp="1"/>
          </p:cNvSpPr>
          <p:nvPr>
            <p:ph type="title"/>
          </p:nvPr>
        </p:nvSpPr>
        <p:spPr>
          <a:xfrm>
            <a:off x="91361" y="114017"/>
            <a:ext cx="9781742" cy="838200"/>
          </a:xfrm>
        </p:spPr>
        <p:txBody>
          <a:bodyPr/>
          <a:lstStyle/>
          <a:p>
            <a:r>
              <a:rPr lang="en-US" dirty="0">
                <a:latin typeface="Abadi" panose="020B0604020104020204" pitchFamily="34" charset="0"/>
                <a:ea typeface="Segoe UI Black" panose="020B0A02040204020203" pitchFamily="34" charset="0"/>
              </a:rPr>
              <a:t>AWARDS and NOMINATION </a:t>
            </a:r>
          </a:p>
        </p:txBody>
      </p:sp>
      <p:pic>
        <p:nvPicPr>
          <p:cNvPr id="7" name="Picture 6">
            <a:extLst>
              <a:ext uri="{FF2B5EF4-FFF2-40B4-BE49-F238E27FC236}">
                <a16:creationId xmlns:a16="http://schemas.microsoft.com/office/drawing/2014/main" id="{950CF9BB-35C8-3EAF-CAB3-D4740046E181}"/>
              </a:ext>
            </a:extLst>
          </p:cNvPr>
          <p:cNvPicPr>
            <a:picLocks noChangeAspect="1"/>
          </p:cNvPicPr>
          <p:nvPr/>
        </p:nvPicPr>
        <p:blipFill>
          <a:blip r:embed="rId2"/>
          <a:stretch>
            <a:fillRect/>
          </a:stretch>
        </p:blipFill>
        <p:spPr>
          <a:xfrm>
            <a:off x="8775193" y="1465301"/>
            <a:ext cx="1786174" cy="929171"/>
          </a:xfrm>
          <a:prstGeom prst="rect">
            <a:avLst/>
          </a:prstGeom>
        </p:spPr>
      </p:pic>
      <p:sp>
        <p:nvSpPr>
          <p:cNvPr id="4" name="TextBox 3">
            <a:extLst>
              <a:ext uri="{FF2B5EF4-FFF2-40B4-BE49-F238E27FC236}">
                <a16:creationId xmlns:a16="http://schemas.microsoft.com/office/drawing/2014/main" id="{59C7EB18-50CB-DD26-AFE6-7DCD38C8009E}"/>
              </a:ext>
            </a:extLst>
          </p:cNvPr>
          <p:cNvSpPr txBox="1"/>
          <p:nvPr/>
        </p:nvSpPr>
        <p:spPr>
          <a:xfrm>
            <a:off x="267016" y="2131203"/>
            <a:ext cx="7298049" cy="3416320"/>
          </a:xfrm>
          <a:prstGeom prst="rect">
            <a:avLst/>
          </a:prstGeom>
          <a:noFill/>
        </p:spPr>
        <p:txBody>
          <a:bodyPr wrap="square">
            <a:spAutoFit/>
          </a:bodyPr>
          <a:lstStyle/>
          <a:p>
            <a:pPr marL="0" marR="0"/>
            <a:r>
              <a:rPr lang="en-US" sz="2000" b="1" dirty="0">
                <a:effectLst/>
                <a:latin typeface="Calibri" panose="020F0502020204030204" pitchFamily="34" charset="0"/>
                <a:ea typeface="Calibri" panose="020F0502020204030204" pitchFamily="34" charset="0"/>
                <a:cs typeface="Aptos" panose="020B0004020202020204" pitchFamily="34" charset="0"/>
              </a:rPr>
              <a:t>TERRA PAVE received the following Recognition and Awards:</a:t>
            </a:r>
          </a:p>
          <a:p>
            <a:pPr marL="0" marR="0"/>
            <a:endParaRPr lang="en-US" sz="2000" dirty="0">
              <a:effectLst/>
              <a:latin typeface="Aptos" panose="020B0004020202020204" pitchFamily="34" charset="0"/>
              <a:ea typeface="Calibri" panose="020F0502020204030204" pitchFamily="34" charset="0"/>
              <a:cs typeface="Aptos" panose="020B0004020202020204" pitchFamily="34" charset="0"/>
            </a:endParaRPr>
          </a:p>
          <a:p>
            <a:pPr marL="342900" marR="0" lvl="0" indent="-342900">
              <a:buFont typeface="Wingdings" panose="05000000000000000000" pitchFamily="2" charset="2"/>
              <a:buChar char="ü"/>
              <a:tabLst>
                <a:tab pos="457200" algn="l"/>
              </a:tabLst>
            </a:pPr>
            <a:r>
              <a:rPr lang="en-US" sz="1600" b="1" dirty="0">
                <a:effectLst/>
                <a:latin typeface="Calibri" panose="020F0502020204030204" pitchFamily="34" charset="0"/>
                <a:ea typeface="Times New Roman" panose="02020603050405020304" pitchFamily="18" charset="0"/>
                <a:cs typeface="Aptos" panose="020B0004020202020204" pitchFamily="34" charset="0"/>
              </a:rPr>
              <a:t>2019</a:t>
            </a:r>
            <a:r>
              <a:rPr lang="en-US" sz="1600" dirty="0">
                <a:effectLst/>
                <a:latin typeface="Calibri" panose="020F0502020204030204" pitchFamily="34" charset="0"/>
                <a:ea typeface="Times New Roman" panose="02020603050405020304" pitchFamily="18" charset="0"/>
                <a:cs typeface="Aptos" panose="020B0004020202020204" pitchFamily="34" charset="0"/>
              </a:rPr>
              <a:t>: Awarded top 10 products in the USA by the Department of Energy's National Renewable Energy Laboratory in Colorado Springs Colorado.</a:t>
            </a:r>
          </a:p>
          <a:p>
            <a:pPr marR="0" lvl="0">
              <a:tabLst>
                <a:tab pos="457200" algn="l"/>
              </a:tabLst>
            </a:pPr>
            <a:endParaRPr lang="en-US" sz="1600" dirty="0">
              <a:effectLst/>
              <a:latin typeface="Aptos" panose="020B0004020202020204" pitchFamily="34" charset="0"/>
              <a:ea typeface="Calibri" panose="020F0502020204030204" pitchFamily="34" charset="0"/>
              <a:cs typeface="Aptos" panose="020B0004020202020204" pitchFamily="34" charset="0"/>
            </a:endParaRPr>
          </a:p>
          <a:p>
            <a:pPr marL="342900" marR="0" lvl="0" indent="-342900">
              <a:buFont typeface="Wingdings" panose="05000000000000000000" pitchFamily="2" charset="2"/>
              <a:buChar char="ü"/>
              <a:tabLst>
                <a:tab pos="457200" algn="l"/>
              </a:tabLst>
            </a:pPr>
            <a:r>
              <a:rPr lang="en-US" sz="1600" b="1" dirty="0">
                <a:effectLst/>
                <a:latin typeface="Calibri" panose="020F0502020204030204" pitchFamily="34" charset="0"/>
                <a:ea typeface="Times New Roman" panose="02020603050405020304" pitchFamily="18" charset="0"/>
                <a:cs typeface="Aptos" panose="020B0004020202020204" pitchFamily="34" charset="0"/>
              </a:rPr>
              <a:t>2021</a:t>
            </a:r>
            <a:r>
              <a:rPr lang="en-US" sz="1600" dirty="0">
                <a:effectLst/>
                <a:latin typeface="Calibri" panose="020F0502020204030204" pitchFamily="34" charset="0"/>
                <a:ea typeface="Times New Roman" panose="02020603050405020304" pitchFamily="18" charset="0"/>
                <a:cs typeface="Aptos" panose="020B0004020202020204" pitchFamily="34" charset="0"/>
              </a:rPr>
              <a:t>: Awarded top 10 products in the world at the Web Summit in Lisbon, Portugal.</a:t>
            </a:r>
          </a:p>
          <a:p>
            <a:pPr marL="342900" marR="0" lvl="0" indent="-342900">
              <a:buFont typeface="Wingdings" panose="05000000000000000000" pitchFamily="2" charset="2"/>
              <a:buChar char="ü"/>
              <a:tabLst>
                <a:tab pos="457200" algn="l"/>
              </a:tabLst>
            </a:pPr>
            <a:endParaRPr lang="en-US" sz="1600" dirty="0">
              <a:effectLst/>
              <a:latin typeface="Aptos" panose="020B0004020202020204" pitchFamily="34" charset="0"/>
              <a:ea typeface="Calibri" panose="020F0502020204030204" pitchFamily="34" charset="0"/>
              <a:cs typeface="Aptos" panose="020B0004020202020204" pitchFamily="34" charset="0"/>
            </a:endParaRPr>
          </a:p>
          <a:p>
            <a:pPr marL="342900" marR="0" lvl="0" indent="-342900">
              <a:buFont typeface="Wingdings" panose="05000000000000000000" pitchFamily="2" charset="2"/>
              <a:buChar char="ü"/>
              <a:tabLst>
                <a:tab pos="457200" algn="l"/>
              </a:tabLst>
            </a:pPr>
            <a:r>
              <a:rPr lang="en-US" sz="1600" b="1" dirty="0">
                <a:effectLst/>
                <a:latin typeface="Calibri" panose="020F0502020204030204" pitchFamily="34" charset="0"/>
                <a:ea typeface="Times New Roman" panose="02020603050405020304" pitchFamily="18" charset="0"/>
                <a:cs typeface="Aptos" panose="020B0004020202020204" pitchFamily="34" charset="0"/>
              </a:rPr>
              <a:t>2023</a:t>
            </a:r>
            <a:r>
              <a:rPr lang="en-US" sz="1600" dirty="0">
                <a:effectLst/>
                <a:latin typeface="Calibri" panose="020F0502020204030204" pitchFamily="34" charset="0"/>
                <a:ea typeface="Times New Roman" panose="02020603050405020304" pitchFamily="18" charset="0"/>
                <a:cs typeface="Aptos" panose="020B0004020202020204" pitchFamily="34" charset="0"/>
              </a:rPr>
              <a:t>: Received the #1 award in the Environmental and Agriculture category in the USA from the Cade Prize in Gainesville Florida.</a:t>
            </a:r>
          </a:p>
          <a:p>
            <a:pPr marL="342900" marR="0" lvl="0" indent="-342900">
              <a:buFont typeface="Wingdings" panose="05000000000000000000" pitchFamily="2" charset="2"/>
              <a:buChar char="ü"/>
              <a:tabLst>
                <a:tab pos="457200" algn="l"/>
              </a:tabLst>
            </a:pPr>
            <a:endParaRPr lang="en-US" sz="1600" dirty="0">
              <a:effectLst/>
              <a:latin typeface="Aptos" panose="020B0004020202020204" pitchFamily="34" charset="0"/>
              <a:ea typeface="Calibri" panose="020F0502020204030204" pitchFamily="34" charset="0"/>
              <a:cs typeface="Aptos" panose="020B0004020202020204" pitchFamily="34" charset="0"/>
            </a:endParaRPr>
          </a:p>
          <a:p>
            <a:pPr marL="342900" marR="0" lvl="0" indent="-342900">
              <a:buFont typeface="Wingdings" panose="05000000000000000000" pitchFamily="2" charset="2"/>
              <a:buChar char="ü"/>
              <a:tabLst>
                <a:tab pos="457200" algn="l"/>
              </a:tabLst>
            </a:pPr>
            <a:r>
              <a:rPr lang="en-US" sz="1600" b="1" dirty="0">
                <a:effectLst/>
                <a:latin typeface="Calibri" panose="020F0502020204030204" pitchFamily="34" charset="0"/>
                <a:ea typeface="Times New Roman" panose="02020603050405020304" pitchFamily="18" charset="0"/>
                <a:cs typeface="Aptos" panose="020B0004020202020204" pitchFamily="34" charset="0"/>
              </a:rPr>
              <a:t>2024</a:t>
            </a:r>
            <a:r>
              <a:rPr lang="en-US" sz="1600" dirty="0">
                <a:effectLst/>
                <a:latin typeface="Calibri" panose="020F0502020204030204" pitchFamily="34" charset="0"/>
                <a:ea typeface="Times New Roman" panose="02020603050405020304" pitchFamily="18" charset="0"/>
                <a:cs typeface="Aptos" panose="020B0004020202020204" pitchFamily="34" charset="0"/>
              </a:rPr>
              <a:t>: Nominated for the BIO-Circular-Green Award by the U.S. Department of State at the Asia-Pacific Economic Cooperation in Bangkok, Thailand.</a:t>
            </a:r>
            <a:endParaRPr lang="en-US" sz="1600" dirty="0">
              <a:effectLst/>
              <a:latin typeface="Aptos" panose="020B0004020202020204" pitchFamily="34" charset="0"/>
              <a:ea typeface="Calibri" panose="020F0502020204030204" pitchFamily="34" charset="0"/>
              <a:cs typeface="Aptos" panose="020B0004020202020204" pitchFamily="34" charset="0"/>
            </a:endParaRPr>
          </a:p>
        </p:txBody>
      </p:sp>
      <p:pic>
        <p:nvPicPr>
          <p:cNvPr id="3" name="Picture 2">
            <a:extLst>
              <a:ext uri="{FF2B5EF4-FFF2-40B4-BE49-F238E27FC236}">
                <a16:creationId xmlns:a16="http://schemas.microsoft.com/office/drawing/2014/main" id="{C9B68DF1-6CBE-6D63-EB72-4258EC218116}"/>
              </a:ext>
            </a:extLst>
          </p:cNvPr>
          <p:cNvPicPr>
            <a:picLocks noChangeAspect="1"/>
          </p:cNvPicPr>
          <p:nvPr/>
        </p:nvPicPr>
        <p:blipFill>
          <a:blip r:embed="rId3"/>
          <a:stretch>
            <a:fillRect/>
          </a:stretch>
        </p:blipFill>
        <p:spPr>
          <a:xfrm>
            <a:off x="8030070" y="2543337"/>
            <a:ext cx="3276421" cy="3469375"/>
          </a:xfrm>
          <a:prstGeom prst="rect">
            <a:avLst/>
          </a:prstGeom>
        </p:spPr>
      </p:pic>
    </p:spTree>
    <p:extLst>
      <p:ext uri="{BB962C8B-B14F-4D97-AF65-F5344CB8AC3E}">
        <p14:creationId xmlns:p14="http://schemas.microsoft.com/office/powerpoint/2010/main" val="4052738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B1E97-45B4-F584-0B35-5E35EEC6D5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6EF303-1ADF-FDB5-D76D-716E28906798}"/>
              </a:ext>
            </a:extLst>
          </p:cNvPr>
          <p:cNvSpPr>
            <a:spLocks noGrp="1"/>
          </p:cNvSpPr>
          <p:nvPr>
            <p:ph type="title"/>
          </p:nvPr>
        </p:nvSpPr>
        <p:spPr>
          <a:xfrm>
            <a:off x="91361" y="114017"/>
            <a:ext cx="9781742" cy="838200"/>
          </a:xfrm>
        </p:spPr>
        <p:txBody>
          <a:bodyPr/>
          <a:lstStyle/>
          <a:p>
            <a:r>
              <a:rPr lang="en-US" dirty="0">
                <a:latin typeface="Abadi" panose="020B0604020104020204" pitchFamily="34" charset="0"/>
                <a:ea typeface="Segoe UI Black" panose="020B0A02040204020203" pitchFamily="34" charset="0"/>
              </a:rPr>
              <a:t>USA STATE DEPARTMENT NOMINATION – </a:t>
            </a:r>
            <a:br>
              <a:rPr lang="en-US" dirty="0">
                <a:latin typeface="Abadi" panose="020B0604020104020204" pitchFamily="34" charset="0"/>
                <a:ea typeface="Segoe UI Black" panose="020B0A02040204020203" pitchFamily="34" charset="0"/>
              </a:rPr>
            </a:br>
            <a:r>
              <a:rPr lang="en-US" dirty="0">
                <a:latin typeface="Abadi" panose="020B0604020104020204" pitchFamily="34" charset="0"/>
                <a:ea typeface="Segoe UI Black" panose="020B0A02040204020203" pitchFamily="34" charset="0"/>
              </a:rPr>
              <a:t>APEC Bio-Circular-Green (BCG) Award – June 2024</a:t>
            </a:r>
          </a:p>
        </p:txBody>
      </p:sp>
      <p:pic>
        <p:nvPicPr>
          <p:cNvPr id="6" name="Picture 5">
            <a:extLst>
              <a:ext uri="{FF2B5EF4-FFF2-40B4-BE49-F238E27FC236}">
                <a16:creationId xmlns:a16="http://schemas.microsoft.com/office/drawing/2014/main" id="{FB9A3360-B299-1973-7321-50A6B70B5B38}"/>
              </a:ext>
            </a:extLst>
          </p:cNvPr>
          <p:cNvPicPr>
            <a:picLocks noChangeAspect="1"/>
          </p:cNvPicPr>
          <p:nvPr/>
        </p:nvPicPr>
        <p:blipFill>
          <a:blip r:embed="rId2"/>
          <a:stretch>
            <a:fillRect/>
          </a:stretch>
        </p:blipFill>
        <p:spPr>
          <a:xfrm>
            <a:off x="1547911" y="1450460"/>
            <a:ext cx="9276930" cy="4727666"/>
          </a:xfrm>
          <a:prstGeom prst="rect">
            <a:avLst/>
          </a:prstGeom>
        </p:spPr>
      </p:pic>
      <p:pic>
        <p:nvPicPr>
          <p:cNvPr id="7" name="Picture 6">
            <a:extLst>
              <a:ext uri="{FF2B5EF4-FFF2-40B4-BE49-F238E27FC236}">
                <a16:creationId xmlns:a16="http://schemas.microsoft.com/office/drawing/2014/main" id="{BED550E6-DD98-BC79-DEDA-AFB508954D9F}"/>
              </a:ext>
            </a:extLst>
          </p:cNvPr>
          <p:cNvPicPr>
            <a:picLocks noChangeAspect="1"/>
          </p:cNvPicPr>
          <p:nvPr/>
        </p:nvPicPr>
        <p:blipFill>
          <a:blip r:embed="rId3"/>
          <a:stretch>
            <a:fillRect/>
          </a:stretch>
        </p:blipFill>
        <p:spPr>
          <a:xfrm>
            <a:off x="2032328" y="3548838"/>
            <a:ext cx="1786174" cy="929171"/>
          </a:xfrm>
          <a:prstGeom prst="rect">
            <a:avLst/>
          </a:prstGeom>
        </p:spPr>
      </p:pic>
    </p:spTree>
    <p:extLst>
      <p:ext uri="{BB962C8B-B14F-4D97-AF65-F5344CB8AC3E}">
        <p14:creationId xmlns:p14="http://schemas.microsoft.com/office/powerpoint/2010/main" val="200119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ilfab Template">
  <a:themeElements>
    <a:clrScheme name="ETFO CB Final">
      <a:dk1>
        <a:sysClr val="windowText" lastClr="000000"/>
      </a:dk1>
      <a:lt1>
        <a:sysClr val="window" lastClr="FFFFFF"/>
      </a:lt1>
      <a:dk2>
        <a:srgbClr val="000000"/>
      </a:dk2>
      <a:lt2>
        <a:srgbClr val="0091AC"/>
      </a:lt2>
      <a:accent1>
        <a:srgbClr val="787978"/>
      </a:accent1>
      <a:accent2>
        <a:srgbClr val="FED412"/>
      </a:accent2>
      <a:accent3>
        <a:srgbClr val="D02030"/>
      </a:accent3>
      <a:accent4>
        <a:srgbClr val="8AA223"/>
      </a:accent4>
      <a:accent5>
        <a:srgbClr val="1B246B"/>
      </a:accent5>
      <a:accent6>
        <a:srgbClr val="732770"/>
      </a:accent6>
      <a:hlink>
        <a:srgbClr val="155494"/>
      </a:hlink>
      <a:folHlink>
        <a:srgbClr val="D02030"/>
      </a:folHlink>
    </a:clrScheme>
    <a:fontScheme name="Bullet slide ligh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34BFFE"/>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rgbClr val="34BFFE"/>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105" charset="0"/>
          </a:defRPr>
        </a:defPPr>
      </a:lstStyle>
    </a:lnDef>
  </a:objectDefaults>
  <a:extraClrSchemeLst>
    <a:extraClrScheme>
      <a:clrScheme name="Bullet slide l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ullet slide ligh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ullet slide ligh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ullet slide ligh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ullet slide ligh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ullet slide ligh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ullet slide ligh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ullet slide ligh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ullet slide ligh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ullet slide ligh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ullet slide ligh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ullet slide ligh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ullet slide light 13">
        <a:dk1>
          <a:srgbClr val="000000"/>
        </a:dk1>
        <a:lt1>
          <a:srgbClr val="FFFFFF"/>
        </a:lt1>
        <a:dk2>
          <a:srgbClr val="000000"/>
        </a:dk2>
        <a:lt2>
          <a:srgbClr val="808080"/>
        </a:lt2>
        <a:accent1>
          <a:srgbClr val="34BFFE"/>
        </a:accent1>
        <a:accent2>
          <a:srgbClr val="893EC2"/>
        </a:accent2>
        <a:accent3>
          <a:srgbClr val="FFFFFF"/>
        </a:accent3>
        <a:accent4>
          <a:srgbClr val="000000"/>
        </a:accent4>
        <a:accent5>
          <a:srgbClr val="AEDCFE"/>
        </a:accent5>
        <a:accent6>
          <a:srgbClr val="7C37B0"/>
        </a:accent6>
        <a:hlink>
          <a:srgbClr val="20C284"/>
        </a:hlink>
        <a:folHlink>
          <a:srgbClr val="D9D9D9"/>
        </a:folHlink>
      </a:clrScheme>
      <a:clrMap bg1="lt1" tx1="dk1" bg2="lt2" tx2="dk2" accent1="accent1" accent2="accent2" accent3="accent3" accent4="accent4" accent5="accent5" accent6="accent6" hlink="hlink" folHlink="folHlink"/>
    </a:extraClrScheme>
    <a:extraClrScheme>
      <a:clrScheme name="Bullet slide light 14">
        <a:dk1>
          <a:srgbClr val="000000"/>
        </a:dk1>
        <a:lt1>
          <a:srgbClr val="FFFFFF"/>
        </a:lt1>
        <a:dk2>
          <a:srgbClr val="000000"/>
        </a:dk2>
        <a:lt2>
          <a:srgbClr val="AEAEAE"/>
        </a:lt2>
        <a:accent1>
          <a:srgbClr val="34BFFE"/>
        </a:accent1>
        <a:accent2>
          <a:srgbClr val="893EC2"/>
        </a:accent2>
        <a:accent3>
          <a:srgbClr val="FFFFFF"/>
        </a:accent3>
        <a:accent4>
          <a:srgbClr val="000000"/>
        </a:accent4>
        <a:accent5>
          <a:srgbClr val="AEDCFE"/>
        </a:accent5>
        <a:accent6>
          <a:srgbClr val="7C37B0"/>
        </a:accent6>
        <a:hlink>
          <a:srgbClr val="20C284"/>
        </a:hlink>
        <a:folHlink>
          <a:srgbClr val="D9D9D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4302</TotalTime>
  <Words>2355</Words>
  <Application>Microsoft Office PowerPoint</Application>
  <PresentationFormat>Widescreen</PresentationFormat>
  <Paragraphs>401</Paragraphs>
  <Slides>50</Slides>
  <Notes>29</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50</vt:i4>
      </vt:variant>
    </vt:vector>
  </HeadingPairs>
  <TitlesOfParts>
    <vt:vector size="64" baseType="lpstr">
      <vt:lpstr>ＭＳ Ｐゴシック</vt:lpstr>
      <vt:lpstr>Abadi</vt:lpstr>
      <vt:lpstr>Aptos</vt:lpstr>
      <vt:lpstr>Arial</vt:lpstr>
      <vt:lpstr>Arial Black</vt:lpstr>
      <vt:lpstr>Calibri</vt:lpstr>
      <vt:lpstr>Franklin Gothic Book</vt:lpstr>
      <vt:lpstr>Maiandra GD</vt:lpstr>
      <vt:lpstr>Stencil Std</vt:lpstr>
      <vt:lpstr>Times New Roman</vt:lpstr>
      <vt:lpstr>Trebuchet MS</vt:lpstr>
      <vt:lpstr>Wingdings</vt:lpstr>
      <vt:lpstr>YouTube Noto</vt:lpstr>
      <vt:lpstr>Silfab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AWARDS and NOMINATION </vt:lpstr>
      <vt:lpstr>USA STATE DEPARTMENT NOMINATION –  APEC Bio-Circular-Green (BCG) Award – June 2024</vt:lpstr>
      <vt:lpstr>USA CADE PRIZE –  AWARD 1st place  AG &amp; ENVIRONMENTAL 2023</vt:lpstr>
      <vt:lpstr>WEBSUMMIT LISBON, PORTUGAL  November 2021 – TOP 10 WORLD WINNER</vt:lpstr>
      <vt:lpstr>NREL USA Department of Energy –  AWARD top 10  2019-2020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TERRA FOG – Fog Seal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IMAX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Gayle Bonish</dc:creator>
  <cp:lastModifiedBy>David Pham</cp:lastModifiedBy>
  <cp:revision>670</cp:revision>
  <cp:lastPrinted>2024-04-18T02:56:35Z</cp:lastPrinted>
  <dcterms:created xsi:type="dcterms:W3CDTF">2011-02-08T19:31:01Z</dcterms:created>
  <dcterms:modified xsi:type="dcterms:W3CDTF">2025-05-11T17:41:01Z</dcterms:modified>
</cp:coreProperties>
</file>